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0"/>
  </p:notesMasterIdLst>
  <p:sldIdLst>
    <p:sldId id="256" r:id="rId2"/>
    <p:sldId id="257" r:id="rId3"/>
    <p:sldId id="273" r:id="rId4"/>
    <p:sldId id="274" r:id="rId5"/>
    <p:sldId id="258" r:id="rId6"/>
    <p:sldId id="259" r:id="rId7"/>
    <p:sldId id="276" r:id="rId8"/>
    <p:sldId id="277" r:id="rId9"/>
    <p:sldId id="278" r:id="rId10"/>
    <p:sldId id="261" r:id="rId11"/>
    <p:sldId id="279" r:id="rId12"/>
    <p:sldId id="280" r:id="rId13"/>
    <p:sldId id="281" r:id="rId14"/>
    <p:sldId id="262" r:id="rId15"/>
    <p:sldId id="282" r:id="rId16"/>
    <p:sldId id="283" r:id="rId17"/>
    <p:sldId id="284" r:id="rId18"/>
    <p:sldId id="272" r:id="rId1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66"/>
    <a:srgbClr val="2F41A9"/>
    <a:srgbClr val="004080"/>
    <a:srgbClr val="008080"/>
    <a:srgbClr val="8B8EFF"/>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3746" autoAdjust="0"/>
  </p:normalViewPr>
  <p:slideViewPr>
    <p:cSldViewPr snapToGrid="0" snapToObjects="1">
      <p:cViewPr>
        <p:scale>
          <a:sx n="60" d="100"/>
          <a:sy n="60" d="100"/>
        </p:scale>
        <p:origin x="-1656" y="3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94A6211-E730-DC45-BFC3-A047B76AED6C}" type="datetimeFigureOut">
              <a:rPr lang="en-US" smtClean="0"/>
              <a:t>5/5/2014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0AE66C9-E9A8-CF4B-8321-6747CD7E0392}" type="slidenum">
              <a:rPr lang="en-US" smtClean="0"/>
              <a:t>‹#›</a:t>
            </a:fld>
            <a:endParaRPr lang="en-US"/>
          </a:p>
        </p:txBody>
      </p:sp>
    </p:spTree>
    <p:extLst>
      <p:ext uri="{BB962C8B-B14F-4D97-AF65-F5344CB8AC3E}">
        <p14:creationId xmlns:p14="http://schemas.microsoft.com/office/powerpoint/2010/main" val="3096407880"/>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sz="1600" dirty="0" err="1" smtClean="0"/>
              <a:t>Observaciones</a:t>
            </a:r>
            <a:r>
              <a:rPr lang="en-US" sz="1600" baseline="0" dirty="0" smtClean="0"/>
              <a:t> con TIP en la VTT</a:t>
            </a:r>
          </a:p>
          <a:p>
            <a:pPr marL="0" indent="0">
              <a:buFontTx/>
              <a:buNone/>
            </a:pPr>
            <a:endParaRPr lang="en-US" sz="1600" baseline="0" dirty="0" smtClean="0"/>
          </a:p>
          <a:p>
            <a:pPr marL="0" indent="0">
              <a:buFontTx/>
              <a:buNone/>
            </a:pPr>
            <a:r>
              <a:rPr lang="en-US" sz="1600" dirty="0" err="1" smtClean="0"/>
              <a:t>Tomamos</a:t>
            </a:r>
            <a:r>
              <a:rPr lang="en-US" sz="1600" dirty="0" smtClean="0"/>
              <a:t> 4 scans </a:t>
            </a:r>
            <a:r>
              <a:rPr lang="en-US" sz="1600" dirty="0" err="1" smtClean="0"/>
              <a:t>consecutivos</a:t>
            </a:r>
            <a:r>
              <a:rPr lang="en-US" sz="1600" dirty="0" smtClean="0"/>
              <a:t> de la </a:t>
            </a:r>
            <a:r>
              <a:rPr lang="en-US" sz="1600" dirty="0" err="1" smtClean="0"/>
              <a:t>misma</a:t>
            </a:r>
            <a:r>
              <a:rPr lang="en-US" sz="1600" dirty="0" smtClean="0"/>
              <a:t> </a:t>
            </a:r>
            <a:r>
              <a:rPr lang="en-US" sz="1600" dirty="0" err="1" smtClean="0"/>
              <a:t>protuberancia</a:t>
            </a:r>
            <a:r>
              <a:rPr lang="en-US" sz="1600" dirty="0" smtClean="0"/>
              <a:t>, </a:t>
            </a:r>
            <a:r>
              <a:rPr lang="en-US" sz="1600" dirty="0" err="1" smtClean="0"/>
              <a:t>cada</a:t>
            </a:r>
            <a:r>
              <a:rPr lang="en-US" sz="1600" dirty="0" smtClean="0"/>
              <a:t> scan </a:t>
            </a:r>
            <a:r>
              <a:rPr lang="en-US" sz="1600" dirty="0" err="1" smtClean="0"/>
              <a:t>dura</a:t>
            </a:r>
            <a:r>
              <a:rPr lang="en-US" sz="1600" dirty="0" smtClean="0"/>
              <a:t> </a:t>
            </a:r>
            <a:r>
              <a:rPr lang="en-US" sz="1600" dirty="0" err="1" smtClean="0"/>
              <a:t>aprox</a:t>
            </a:r>
            <a:r>
              <a:rPr lang="en-US" sz="1600" dirty="0" smtClean="0"/>
              <a:t>. media </a:t>
            </a:r>
            <a:r>
              <a:rPr lang="en-US" sz="1600" dirty="0" err="1" smtClean="0"/>
              <a:t>hora</a:t>
            </a:r>
            <a:r>
              <a:rPr lang="en-US" sz="1600" dirty="0" smtClean="0"/>
              <a:t> </a:t>
            </a:r>
            <a:r>
              <a:rPr lang="en-US" sz="1600" dirty="0" smtClean="0">
                <a:solidFill>
                  <a:srgbClr val="FF0000"/>
                </a:solidFill>
              </a:rPr>
              <a:t>(</a:t>
            </a:r>
            <a:r>
              <a:rPr lang="en-US" sz="1600" dirty="0" err="1" smtClean="0">
                <a:solidFill>
                  <a:srgbClr val="FF0000"/>
                </a:solidFill>
              </a:rPr>
              <a:t>integración</a:t>
            </a:r>
            <a:r>
              <a:rPr lang="en-US" sz="1600" dirty="0" smtClean="0">
                <a:solidFill>
                  <a:srgbClr val="FF0000"/>
                </a:solidFill>
              </a:rPr>
              <a:t> en </a:t>
            </a:r>
            <a:r>
              <a:rPr lang="en-US" sz="1600" dirty="0" err="1" smtClean="0">
                <a:solidFill>
                  <a:srgbClr val="FF0000"/>
                </a:solidFill>
              </a:rPr>
              <a:t>cada</a:t>
            </a:r>
            <a:r>
              <a:rPr lang="en-US" sz="1600" dirty="0" smtClean="0">
                <a:solidFill>
                  <a:srgbClr val="FF0000"/>
                </a:solidFill>
              </a:rPr>
              <a:t> pos. de </a:t>
            </a:r>
            <a:r>
              <a:rPr lang="en-US" sz="1600" dirty="0" err="1" smtClean="0">
                <a:solidFill>
                  <a:srgbClr val="FF0000"/>
                </a:solidFill>
              </a:rPr>
              <a:t>rendija</a:t>
            </a:r>
            <a:r>
              <a:rPr lang="en-US" sz="1600" dirty="0" smtClean="0">
                <a:solidFill>
                  <a:srgbClr val="FF0000"/>
                </a:solidFill>
              </a:rPr>
              <a:t> 30 s) </a:t>
            </a:r>
            <a:r>
              <a:rPr lang="en-US" sz="1600" dirty="0" smtClean="0">
                <a:solidFill>
                  <a:srgbClr val="FF0000"/>
                </a:solidFill>
                <a:sym typeface="Wingdings"/>
              </a:rPr>
              <a:t> noise in pol. 10-3 Imax, and 0.6” spatial res. (AO)</a:t>
            </a:r>
            <a:endParaRPr lang="en-US" sz="1600" dirty="0" smtClean="0">
              <a:solidFill>
                <a:srgbClr val="FF0000"/>
              </a:solidFill>
            </a:endParaRPr>
          </a:p>
          <a:p>
            <a:pPr marL="0" indent="0">
              <a:buFontTx/>
              <a:buNone/>
            </a:pPr>
            <a:endParaRPr lang="en-US" sz="1600" dirty="0" smtClean="0"/>
          </a:p>
          <a:p>
            <a:pPr marL="0" indent="0">
              <a:buFontTx/>
              <a:buNone/>
            </a:pPr>
            <a:r>
              <a:rPr lang="en-US" sz="1600" baseline="0" dirty="0" err="1" smtClean="0"/>
              <a:t>Rendija</a:t>
            </a:r>
            <a:r>
              <a:rPr lang="en-US" sz="1600" baseline="0" dirty="0" smtClean="0"/>
              <a:t> </a:t>
            </a:r>
            <a:r>
              <a:rPr lang="en-US" sz="1600" baseline="0" dirty="0" err="1" smtClean="0"/>
              <a:t>cruzando</a:t>
            </a:r>
            <a:r>
              <a:rPr lang="en-US" sz="1600" baseline="0" dirty="0" smtClean="0"/>
              <a:t> el limbo. This allows to minimize the spurious effects of image motion due to the seeing, which become very important at the limb (steep intensity gradients).</a:t>
            </a:r>
          </a:p>
          <a:p>
            <a:pPr marL="0" indent="0">
              <a:buFontTx/>
              <a:buNone/>
            </a:pPr>
            <a:endParaRPr lang="en-US" sz="1600" dirty="0" smtClean="0"/>
          </a:p>
          <a:p>
            <a:pPr marL="0" indent="0">
              <a:buFontTx/>
              <a:buNone/>
            </a:pPr>
            <a:r>
              <a:rPr lang="en-US" sz="1600" dirty="0" smtClean="0"/>
              <a:t>				</a:t>
            </a:r>
            <a:r>
              <a:rPr lang="en-US" sz="1600" dirty="0" err="1" smtClean="0"/>
              <a:t>Por</a:t>
            </a:r>
            <a:r>
              <a:rPr lang="en-US" sz="1600" dirty="0" smtClean="0"/>
              <a:t> </a:t>
            </a:r>
            <a:r>
              <a:rPr lang="en-US" sz="1600" dirty="0" err="1" smtClean="0"/>
              <a:t>si</a:t>
            </a:r>
            <a:r>
              <a:rPr lang="en-US" sz="1600" dirty="0" smtClean="0"/>
              <a:t> </a:t>
            </a:r>
            <a:r>
              <a:rPr lang="en-US" sz="1600" dirty="0" err="1" smtClean="0"/>
              <a:t>te</a:t>
            </a:r>
            <a:r>
              <a:rPr lang="en-US" sz="1600" dirty="0" smtClean="0"/>
              <a:t> </a:t>
            </a:r>
            <a:r>
              <a:rPr lang="en-US" sz="1600" dirty="0" err="1" smtClean="0"/>
              <a:t>preguntan</a:t>
            </a:r>
            <a:r>
              <a:rPr lang="en-US" sz="1600" dirty="0" smtClean="0"/>
              <a:t>. Lo </a:t>
            </a:r>
            <a:r>
              <a:rPr lang="en-US" sz="1600" dirty="0" err="1" smtClean="0"/>
              <a:t>que</a:t>
            </a:r>
            <a:r>
              <a:rPr lang="en-US" sz="1600" dirty="0" smtClean="0"/>
              <a:t> </a:t>
            </a:r>
            <a:r>
              <a:rPr lang="en-US" sz="1600" dirty="0" err="1" smtClean="0"/>
              <a:t>hacíamos</a:t>
            </a:r>
            <a:r>
              <a:rPr lang="en-US" sz="1600" dirty="0" smtClean="0"/>
              <a:t> era </a:t>
            </a:r>
            <a:r>
              <a:rPr lang="en-US" sz="1600" dirty="0" err="1" smtClean="0"/>
              <a:t>suponer</a:t>
            </a:r>
            <a:r>
              <a:rPr lang="en-US" sz="1600" dirty="0" smtClean="0"/>
              <a:t> </a:t>
            </a:r>
            <a:r>
              <a:rPr lang="en-US" sz="1600" dirty="0" err="1" smtClean="0"/>
              <a:t>que</a:t>
            </a:r>
            <a:r>
              <a:rPr lang="en-US" sz="1600" dirty="0" smtClean="0"/>
              <a:t> el </a:t>
            </a:r>
            <a:r>
              <a:rPr lang="en-US" sz="1600" dirty="0" err="1" smtClean="0"/>
              <a:t>efecto</a:t>
            </a:r>
            <a:r>
              <a:rPr lang="en-US" sz="1600" baseline="0" dirty="0" smtClean="0"/>
              <a:t> se </a:t>
            </a:r>
            <a:r>
              <a:rPr lang="en-US" sz="1600" baseline="0" dirty="0" err="1" smtClean="0"/>
              <a:t>podía</a:t>
            </a:r>
            <a:r>
              <a:rPr lang="en-US" sz="1600" baseline="0" dirty="0" smtClean="0"/>
              <a:t> </a:t>
            </a:r>
            <a:r>
              <a:rPr lang="en-US" sz="1600" baseline="0" dirty="0" err="1" smtClean="0"/>
              <a:t>describir</a:t>
            </a:r>
            <a:r>
              <a:rPr lang="en-US" sz="1600" baseline="0" dirty="0" smtClean="0"/>
              <a:t> </a:t>
            </a:r>
            <a:r>
              <a:rPr lang="en-US" sz="1600" baseline="0" dirty="0" err="1" smtClean="0"/>
              <a:t>como</a:t>
            </a:r>
            <a:r>
              <a:rPr lang="en-US" sz="1600" baseline="0" dirty="0" smtClean="0"/>
              <a:t> </a:t>
            </a:r>
            <a:r>
              <a:rPr lang="en-US" sz="1600" baseline="0" dirty="0" err="1" smtClean="0"/>
              <a:t>combinación</a:t>
            </a:r>
            <a:r>
              <a:rPr lang="en-US" sz="1600" baseline="0" dirty="0" smtClean="0"/>
              <a:t> lineal de la </a:t>
            </a:r>
            <a:r>
              <a:rPr lang="en-US" sz="1600" baseline="0" dirty="0" err="1" smtClean="0"/>
              <a:t>primera</a:t>
            </a:r>
            <a:r>
              <a:rPr lang="en-US" sz="1600" baseline="0" dirty="0" smtClean="0"/>
              <a:t> y </a:t>
            </a:r>
            <a:r>
              <a:rPr lang="en-US" sz="1600" baseline="0" dirty="0" err="1" smtClean="0"/>
              <a:t>segunda</a:t>
            </a:r>
            <a:r>
              <a:rPr lang="en-US" sz="1600" baseline="0" dirty="0" smtClean="0"/>
              <a:t> </a:t>
            </a:r>
            <a:r>
              <a:rPr lang="en-US" sz="1600" baseline="0" dirty="0" err="1" smtClean="0"/>
              <a:t>derivada</a:t>
            </a:r>
            <a:r>
              <a:rPr lang="en-US" sz="1600" baseline="0" dirty="0" smtClean="0"/>
              <a:t> de la </a:t>
            </a:r>
            <a:r>
              <a:rPr lang="en-US" sz="1600" baseline="0" dirty="0" err="1" smtClean="0"/>
              <a:t>intensidad</a:t>
            </a:r>
            <a:r>
              <a:rPr lang="en-US" sz="1600" baseline="0" dirty="0" smtClean="0"/>
              <a:t>. </a:t>
            </a:r>
          </a:p>
          <a:p>
            <a:pPr marL="0" indent="0">
              <a:buFontTx/>
              <a:buNone/>
            </a:pPr>
            <a:r>
              <a:rPr lang="en-US" sz="1600" baseline="0" dirty="0" smtClean="0"/>
              <a:t>				Si </a:t>
            </a:r>
            <a:r>
              <a:rPr lang="en-US" sz="1600" baseline="0" dirty="0" err="1" smtClean="0"/>
              <a:t>recuerdas</a:t>
            </a:r>
            <a:r>
              <a:rPr lang="en-US" sz="1600" baseline="0" dirty="0" smtClean="0"/>
              <a:t>, </a:t>
            </a:r>
            <a:r>
              <a:rPr lang="en-US" sz="1600" baseline="0" dirty="0" err="1" smtClean="0"/>
              <a:t>aparecían</a:t>
            </a:r>
            <a:r>
              <a:rPr lang="en-US" sz="1600" baseline="0" dirty="0" smtClean="0"/>
              <a:t> dos </a:t>
            </a:r>
            <a:r>
              <a:rPr lang="en-US" sz="1600" baseline="0" dirty="0" err="1" smtClean="0"/>
              <a:t>franjas</a:t>
            </a:r>
            <a:r>
              <a:rPr lang="en-US" sz="1600" baseline="0" dirty="0" smtClean="0"/>
              <a:t>, </a:t>
            </a:r>
            <a:r>
              <a:rPr lang="en-US" sz="1600" baseline="0" dirty="0" err="1" smtClean="0"/>
              <a:t>una</a:t>
            </a:r>
            <a:r>
              <a:rPr lang="en-US" sz="1600" baseline="0" dirty="0" smtClean="0"/>
              <a:t> </a:t>
            </a:r>
            <a:r>
              <a:rPr lang="en-US" sz="1600" baseline="0" dirty="0" err="1" smtClean="0"/>
              <a:t>positiva</a:t>
            </a:r>
            <a:r>
              <a:rPr lang="en-US" sz="1600" baseline="0" dirty="0" smtClean="0"/>
              <a:t> y </a:t>
            </a:r>
            <a:r>
              <a:rPr lang="en-US" sz="1600" baseline="0" dirty="0" err="1" smtClean="0"/>
              <a:t>otra</a:t>
            </a:r>
            <a:r>
              <a:rPr lang="en-US" sz="1600" baseline="0" dirty="0" smtClean="0"/>
              <a:t> </a:t>
            </a:r>
            <a:r>
              <a:rPr lang="en-US" sz="1600" baseline="0" dirty="0" err="1" smtClean="0"/>
              <a:t>negativa</a:t>
            </a:r>
            <a:r>
              <a:rPr lang="en-US" sz="1600" baseline="0" dirty="0" smtClean="0"/>
              <a:t>, </a:t>
            </a:r>
            <a:r>
              <a:rPr lang="en-US" sz="1600" baseline="0" dirty="0" err="1" smtClean="0"/>
              <a:t>paralelas</a:t>
            </a:r>
            <a:r>
              <a:rPr lang="en-US" sz="1600" baseline="0" dirty="0" smtClean="0"/>
              <a:t> al limbo.</a:t>
            </a:r>
            <a:r>
              <a:rPr lang="en-US" sz="1600" dirty="0" smtClean="0"/>
              <a:t> Para</a:t>
            </a:r>
            <a:r>
              <a:rPr lang="en-US" sz="1600" baseline="0" dirty="0" smtClean="0"/>
              <a:t> </a:t>
            </a:r>
            <a:r>
              <a:rPr lang="en-US" sz="1600" baseline="0" dirty="0" err="1" smtClean="0"/>
              <a:t>sacar</a:t>
            </a:r>
            <a:r>
              <a:rPr lang="en-US" sz="1600" baseline="0" dirty="0" smtClean="0"/>
              <a:t> los </a:t>
            </a:r>
            <a:r>
              <a:rPr lang="en-US" sz="1600" baseline="0" dirty="0" err="1" smtClean="0"/>
              <a:t>coeficitentes</a:t>
            </a:r>
            <a:r>
              <a:rPr lang="en-US" sz="1600" baseline="0" dirty="0" smtClean="0"/>
              <a:t>, lo </a:t>
            </a:r>
            <a:r>
              <a:rPr lang="en-US" sz="1600" baseline="0" dirty="0" err="1" smtClean="0"/>
              <a:t>ajustábamos</a:t>
            </a:r>
            <a:r>
              <a:rPr lang="en-US" sz="1600" baseline="0" dirty="0" smtClean="0"/>
              <a:t> en </a:t>
            </a:r>
            <a:r>
              <a:rPr lang="en-US" sz="1600" dirty="0" smtClean="0"/>
              <a:t>el continuo </a:t>
            </a:r>
            <a:r>
              <a:rPr lang="en-US" sz="1600" dirty="0" err="1" smtClean="0"/>
              <a:t>que</a:t>
            </a:r>
            <a:r>
              <a:rPr lang="en-US" sz="1600" dirty="0" smtClean="0"/>
              <a:t> </a:t>
            </a:r>
            <a:r>
              <a:rPr lang="en-US" sz="1600" dirty="0" err="1" smtClean="0"/>
              <a:t>suponíamos</a:t>
            </a:r>
            <a:r>
              <a:rPr lang="en-US" sz="1600" dirty="0" smtClean="0"/>
              <a:t> </a:t>
            </a:r>
          </a:p>
          <a:p>
            <a:pPr marL="0" indent="0">
              <a:buFontTx/>
              <a:buNone/>
            </a:pPr>
            <a:r>
              <a:rPr lang="en-US" sz="1600" dirty="0" smtClean="0"/>
              <a:t>				</a:t>
            </a:r>
            <a:r>
              <a:rPr lang="en-US" sz="1600" dirty="0" err="1" smtClean="0"/>
              <a:t>que</a:t>
            </a:r>
            <a:r>
              <a:rPr lang="en-US" sz="1600" dirty="0" smtClean="0"/>
              <a:t> no </a:t>
            </a:r>
            <a:r>
              <a:rPr lang="en-US" sz="1600" dirty="0" err="1" smtClean="0"/>
              <a:t>estaba</a:t>
            </a:r>
            <a:r>
              <a:rPr lang="en-US" sz="1600" dirty="0" smtClean="0"/>
              <a:t> </a:t>
            </a:r>
            <a:r>
              <a:rPr lang="en-US" sz="1600" dirty="0" err="1" smtClean="0"/>
              <a:t>polarizado</a:t>
            </a:r>
            <a:r>
              <a:rPr lang="en-US" sz="1600" baseline="0" dirty="0" smtClean="0"/>
              <a:t> (</a:t>
            </a:r>
            <a:r>
              <a:rPr lang="en-US" sz="1600" baseline="0" dirty="0" err="1" smtClean="0"/>
              <a:t>es</a:t>
            </a:r>
            <a:r>
              <a:rPr lang="en-US" sz="1600" baseline="0" dirty="0" smtClean="0"/>
              <a:t> </a:t>
            </a:r>
            <a:r>
              <a:rPr lang="en-US" sz="1600" baseline="0" dirty="0" err="1" smtClean="0"/>
              <a:t>una</a:t>
            </a:r>
            <a:r>
              <a:rPr lang="en-US" sz="1600" baseline="0" dirty="0" smtClean="0"/>
              <a:t> </a:t>
            </a:r>
            <a:r>
              <a:rPr lang="en-US" sz="1600" baseline="0" dirty="0" err="1" smtClean="0"/>
              <a:t>buena</a:t>
            </a:r>
            <a:r>
              <a:rPr lang="en-US" sz="1600" baseline="0" dirty="0" smtClean="0"/>
              <a:t> </a:t>
            </a:r>
            <a:r>
              <a:rPr lang="en-US" sz="1600" baseline="0" dirty="0" err="1" smtClean="0"/>
              <a:t>aprox</a:t>
            </a:r>
            <a:r>
              <a:rPr lang="en-US" sz="1600" baseline="0" dirty="0" smtClean="0"/>
              <a:t>. En long de </a:t>
            </a:r>
            <a:r>
              <a:rPr lang="en-US" sz="1600" baseline="0" dirty="0" err="1" smtClean="0"/>
              <a:t>onda</a:t>
            </a:r>
            <a:r>
              <a:rPr lang="en-US" sz="1600" baseline="0" dirty="0" smtClean="0"/>
              <a:t> tan al </a:t>
            </a:r>
            <a:r>
              <a:rPr lang="en-US" sz="1600" baseline="0" dirty="0" err="1" smtClean="0"/>
              <a:t>rojo</a:t>
            </a:r>
            <a:r>
              <a:rPr lang="en-US" sz="1600" baseline="0" dirty="0" smtClean="0"/>
              <a:t>). </a:t>
            </a:r>
            <a:r>
              <a:rPr lang="en-US" sz="1600" baseline="0" dirty="0" err="1" smtClean="0"/>
              <a:t>Después</a:t>
            </a:r>
            <a:r>
              <a:rPr lang="en-US" sz="1600" baseline="0" dirty="0" smtClean="0"/>
              <a:t> </a:t>
            </a:r>
            <a:r>
              <a:rPr lang="en-US" sz="1600" baseline="0" dirty="0" err="1" smtClean="0"/>
              <a:t>aplicábamos</a:t>
            </a:r>
            <a:r>
              <a:rPr lang="en-US" sz="1600" baseline="0" dirty="0" smtClean="0"/>
              <a:t> </a:t>
            </a:r>
            <a:r>
              <a:rPr lang="en-US" sz="1600" baseline="0" dirty="0" err="1" smtClean="0"/>
              <a:t>esta</a:t>
            </a:r>
            <a:r>
              <a:rPr lang="en-US" sz="1600" baseline="0" dirty="0" smtClean="0"/>
              <a:t> </a:t>
            </a:r>
            <a:r>
              <a:rPr lang="en-US" sz="1600" baseline="0" dirty="0" err="1" smtClean="0"/>
              <a:t>corrección</a:t>
            </a:r>
            <a:r>
              <a:rPr lang="en-US" sz="1600" baseline="0" dirty="0" smtClean="0"/>
              <a:t> a </a:t>
            </a:r>
            <a:r>
              <a:rPr lang="en-US" sz="1600" baseline="0" dirty="0" err="1" smtClean="0"/>
              <a:t>todas</a:t>
            </a:r>
            <a:r>
              <a:rPr lang="en-US" sz="1600" baseline="0" dirty="0" smtClean="0"/>
              <a:t> </a:t>
            </a:r>
            <a:r>
              <a:rPr lang="en-US" sz="1600" baseline="0" dirty="0" err="1" smtClean="0"/>
              <a:t>las</a:t>
            </a:r>
            <a:r>
              <a:rPr lang="en-US" sz="1600" baseline="0" dirty="0" smtClean="0"/>
              <a:t> long de </a:t>
            </a:r>
            <a:r>
              <a:rPr lang="en-US" sz="1600" baseline="0" dirty="0" err="1" smtClean="0"/>
              <a:t>onda</a:t>
            </a:r>
            <a:r>
              <a:rPr lang="en-US" sz="1600" baseline="0" dirty="0" smtClean="0"/>
              <a:t>.</a:t>
            </a:r>
          </a:p>
          <a:p>
            <a:pPr marL="0" indent="0">
              <a:buFontTx/>
              <a:buNone/>
            </a:pPr>
            <a:endParaRPr lang="en-US" sz="1600" baseline="0" dirty="0" smtClean="0"/>
          </a:p>
          <a:p>
            <a:pPr marL="0" indent="0">
              <a:buFontTx/>
              <a:buNone/>
            </a:pPr>
            <a:r>
              <a:rPr lang="en-US" sz="1600" baseline="0" dirty="0" smtClean="0"/>
              <a:t>Stray light is also an issue. We removed the residual absorption spectrum that we observe far off-limb, where no apparent emission from the prominence is visible. </a:t>
            </a:r>
          </a:p>
          <a:p>
            <a:pPr marL="0" indent="0">
              <a:buFontTx/>
              <a:buNone/>
            </a:pPr>
            <a:endParaRPr lang="en-US" sz="1600" baseline="0" dirty="0" smtClean="0"/>
          </a:p>
          <a:p>
            <a:pPr marL="0" indent="0">
              <a:buFontTx/>
              <a:buNone/>
            </a:pPr>
            <a:endParaRPr lang="en-US" sz="1600" dirty="0"/>
          </a:p>
        </p:txBody>
      </p:sp>
      <p:sp>
        <p:nvSpPr>
          <p:cNvPr id="4" name="Slide Number Placeholder 3"/>
          <p:cNvSpPr>
            <a:spLocks noGrp="1"/>
          </p:cNvSpPr>
          <p:nvPr>
            <p:ph type="sldNum" sz="quarter" idx="10"/>
          </p:nvPr>
        </p:nvSpPr>
        <p:spPr/>
        <p:txBody>
          <a:bodyPr/>
          <a:lstStyle/>
          <a:p>
            <a:fld id="{F0AE66C9-E9A8-CF4B-8321-6747CD7E0392}" type="slidenum">
              <a:rPr lang="en-US" smtClean="0"/>
              <a:t>2</a:t>
            </a:fld>
            <a:endParaRPr lang="en-US"/>
          </a:p>
        </p:txBody>
      </p:sp>
    </p:spTree>
    <p:extLst>
      <p:ext uri="{BB962C8B-B14F-4D97-AF65-F5344CB8AC3E}">
        <p14:creationId xmlns:p14="http://schemas.microsoft.com/office/powerpoint/2010/main" val="33881214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 another example</a:t>
            </a:r>
            <a:r>
              <a:rPr lang="en-US" baseline="0" dirty="0" smtClean="0"/>
              <a:t> of a profile that can only be explained with an ad-hoc amount of orientation of the incoming radiation. In this case, both 1 component + orientation and 2 comp + orientation give good fits, but we prefer 2 components to properly fit the 2 peaks in Stokes Q.</a:t>
            </a:r>
            <a:endParaRPr lang="en-US" dirty="0"/>
          </a:p>
        </p:txBody>
      </p:sp>
      <p:sp>
        <p:nvSpPr>
          <p:cNvPr id="4" name="Slide Number Placeholder 3"/>
          <p:cNvSpPr>
            <a:spLocks noGrp="1"/>
          </p:cNvSpPr>
          <p:nvPr>
            <p:ph type="sldNum" sz="quarter" idx="10"/>
          </p:nvPr>
        </p:nvSpPr>
        <p:spPr/>
        <p:txBody>
          <a:bodyPr/>
          <a:lstStyle/>
          <a:p>
            <a:fld id="{F0AE66C9-E9A8-CF4B-8321-6747CD7E0392}" type="slidenum">
              <a:rPr lang="en-US" smtClean="0"/>
              <a:t>13</a:t>
            </a:fld>
            <a:endParaRPr lang="en-US"/>
          </a:p>
        </p:txBody>
      </p:sp>
    </p:spTree>
    <p:extLst>
      <p:ext uri="{BB962C8B-B14F-4D97-AF65-F5344CB8AC3E}">
        <p14:creationId xmlns:p14="http://schemas.microsoft.com/office/powerpoint/2010/main" val="5746353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It is clear that we need at least</a:t>
            </a:r>
            <a:r>
              <a:rPr lang="en-US" baseline="0" dirty="0" smtClean="0"/>
              <a:t> 2 components to explain the </a:t>
            </a:r>
            <a:r>
              <a:rPr lang="en-US" baseline="0" dirty="0" err="1" smtClean="0"/>
              <a:t>spicular</a:t>
            </a:r>
            <a:r>
              <a:rPr lang="en-US" baseline="0" dirty="0" smtClean="0"/>
              <a:t> profiles and a source of orientation.</a:t>
            </a:r>
          </a:p>
          <a:p>
            <a:endParaRPr lang="en-US" baseline="0" dirty="0" smtClean="0"/>
          </a:p>
          <a:p>
            <a:r>
              <a:rPr lang="en-US" baseline="0" dirty="0" smtClean="0"/>
              <a:t>But how can we generate atomic orientation in this </a:t>
            </a:r>
            <a:r>
              <a:rPr lang="en-US" baseline="0" dirty="0" err="1" smtClean="0"/>
              <a:t>multiplet</a:t>
            </a:r>
            <a:r>
              <a:rPr lang="en-US" baseline="0" dirty="0" smtClean="0"/>
              <a:t>?</a:t>
            </a:r>
          </a:p>
          <a:p>
            <a:endParaRPr lang="en-US" baseline="0" dirty="0" smtClean="0"/>
          </a:p>
          <a:p>
            <a:r>
              <a:rPr lang="en-US" baseline="0" dirty="0" err="1" smtClean="0"/>
              <a:t>López</a:t>
            </a:r>
            <a:r>
              <a:rPr lang="en-US" baseline="0" dirty="0" smtClean="0"/>
              <a:t> </a:t>
            </a:r>
            <a:r>
              <a:rPr lang="en-US" baseline="0" dirty="0" err="1" smtClean="0"/>
              <a:t>Ariste</a:t>
            </a:r>
            <a:r>
              <a:rPr lang="en-US" baseline="0" dirty="0" smtClean="0"/>
              <a:t> et al have suggested the A to O transfer mechanism by el. Fields for the </a:t>
            </a:r>
            <a:r>
              <a:rPr lang="en-US" baseline="0" dirty="0" err="1" smtClean="0"/>
              <a:t>Halpha</a:t>
            </a:r>
            <a:r>
              <a:rPr lang="en-US" baseline="0" dirty="0" smtClean="0"/>
              <a:t> line. However, this mechanism is very unlikely to take place in this case since our atom is not </a:t>
            </a:r>
            <a:r>
              <a:rPr lang="en-US" baseline="0" dirty="0" err="1" smtClean="0"/>
              <a:t>hydrogenic</a:t>
            </a:r>
            <a:r>
              <a:rPr lang="en-US" baseline="0" dirty="0" smtClean="0"/>
              <a:t> and hence not very sensitive to el fields. </a:t>
            </a:r>
          </a:p>
          <a:p>
            <a:endParaRPr lang="en-US" baseline="0" dirty="0" smtClean="0"/>
          </a:p>
          <a:p>
            <a:r>
              <a:rPr lang="en-US" baseline="0" dirty="0" smtClean="0"/>
              <a:t>Another possibility is the differential excitation of the sigma components. We propose 2 different scenarios.</a:t>
            </a:r>
            <a:endParaRPr lang="en-US" dirty="0"/>
          </a:p>
        </p:txBody>
      </p:sp>
      <p:sp>
        <p:nvSpPr>
          <p:cNvPr id="4" name="Slide Number Placeholder 3"/>
          <p:cNvSpPr>
            <a:spLocks noGrp="1"/>
          </p:cNvSpPr>
          <p:nvPr>
            <p:ph type="sldNum" sz="quarter" idx="10"/>
          </p:nvPr>
        </p:nvSpPr>
        <p:spPr/>
        <p:txBody>
          <a:bodyPr/>
          <a:lstStyle/>
          <a:p>
            <a:fld id="{F0AE66C9-E9A8-CF4B-8321-6747CD7E0392}" type="slidenum">
              <a:rPr lang="en-US" smtClean="0"/>
              <a:t>14</a:t>
            </a:fld>
            <a:endParaRPr lang="en-US"/>
          </a:p>
        </p:txBody>
      </p:sp>
    </p:spTree>
    <p:extLst>
      <p:ext uri="{BB962C8B-B14F-4D97-AF65-F5344CB8AC3E}">
        <p14:creationId xmlns:p14="http://schemas.microsoft.com/office/powerpoint/2010/main" val="30307823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Te</a:t>
            </a:r>
            <a:r>
              <a:rPr lang="en-US" dirty="0" smtClean="0"/>
              <a:t> first</a:t>
            </a:r>
            <a:r>
              <a:rPr lang="en-US" baseline="0" dirty="0" smtClean="0"/>
              <a:t> scenario [</a:t>
            </a:r>
            <a:r>
              <a:rPr lang="en-US" baseline="0" dirty="0" err="1" smtClean="0"/>
              <a:t>señalar</a:t>
            </a:r>
            <a:r>
              <a:rPr lang="en-US" baseline="0" dirty="0" smtClean="0"/>
              <a:t> el de la </a:t>
            </a:r>
            <a:r>
              <a:rPr lang="en-US" baseline="0" dirty="0" err="1" smtClean="0"/>
              <a:t>izquierda</a:t>
            </a:r>
            <a:r>
              <a:rPr lang="en-US" baseline="0" dirty="0" smtClean="0"/>
              <a:t>, en </a:t>
            </a:r>
            <a:r>
              <a:rPr lang="en-US" baseline="0" dirty="0" err="1" smtClean="0"/>
              <a:t>azul</a:t>
            </a:r>
            <a:r>
              <a:rPr lang="en-US" baseline="0" dirty="0" smtClean="0"/>
              <a:t>] requires the </a:t>
            </a:r>
            <a:r>
              <a:rPr lang="en-US" baseline="0" dirty="0" err="1" smtClean="0"/>
              <a:t>scatterers</a:t>
            </a:r>
            <a:r>
              <a:rPr lang="en-US" baseline="0" dirty="0" smtClean="0"/>
              <a:t> in the spicule to be illuminated by the radiation of a magnetized atmosphere. Also, a relative vel. between the </a:t>
            </a:r>
            <a:r>
              <a:rPr lang="en-US" baseline="0" dirty="0" err="1" smtClean="0"/>
              <a:t>scatterers</a:t>
            </a:r>
            <a:r>
              <a:rPr lang="en-US" baseline="0" dirty="0" smtClean="0"/>
              <a:t> and the incoming radiation is needed. Using 1 </a:t>
            </a:r>
            <a:r>
              <a:rPr lang="en-US" baseline="0" dirty="0" err="1" smtClean="0"/>
              <a:t>kG</a:t>
            </a:r>
            <a:r>
              <a:rPr lang="en-US" baseline="0" dirty="0" smtClean="0"/>
              <a:t> for the underlying </a:t>
            </a:r>
            <a:r>
              <a:rPr lang="en-US" baseline="0" dirty="0" err="1" smtClean="0"/>
              <a:t>magnetised</a:t>
            </a:r>
            <a:r>
              <a:rPr lang="en-US" baseline="0" dirty="0" smtClean="0"/>
              <a:t> atmosphere, we can generate the orientation plotted in blue. Continuous and dashed lines represent opposite polarities of the field.</a:t>
            </a:r>
          </a:p>
          <a:p>
            <a:endParaRPr lang="en-US" baseline="0" dirty="0" smtClean="0"/>
          </a:p>
          <a:p>
            <a:r>
              <a:rPr lang="en-US" baseline="0" dirty="0" smtClean="0"/>
              <a:t>		[</a:t>
            </a:r>
            <a:r>
              <a:rPr lang="en-US" baseline="0" dirty="0" err="1" smtClean="0"/>
              <a:t>Por</a:t>
            </a:r>
            <a:r>
              <a:rPr lang="en-US" baseline="0" dirty="0" smtClean="0"/>
              <a:t> </a:t>
            </a:r>
            <a:r>
              <a:rPr lang="en-US" baseline="0" dirty="0" err="1" smtClean="0"/>
              <a:t>si</a:t>
            </a:r>
            <a:r>
              <a:rPr lang="en-US" baseline="0" dirty="0" smtClean="0"/>
              <a:t> </a:t>
            </a:r>
            <a:r>
              <a:rPr lang="en-US" baseline="0" dirty="0" err="1" smtClean="0"/>
              <a:t>te</a:t>
            </a:r>
            <a:r>
              <a:rPr lang="en-US" baseline="0" dirty="0" smtClean="0"/>
              <a:t> </a:t>
            </a:r>
            <a:r>
              <a:rPr lang="en-US" baseline="0" dirty="0" err="1" smtClean="0"/>
              <a:t>preguntan</a:t>
            </a:r>
            <a:r>
              <a:rPr lang="en-US" baseline="0" dirty="0" smtClean="0"/>
              <a:t>. </a:t>
            </a:r>
            <a:r>
              <a:rPr lang="en-US" baseline="0" dirty="0" err="1" smtClean="0"/>
              <a:t>Esto</a:t>
            </a:r>
            <a:r>
              <a:rPr lang="en-US" baseline="0" dirty="0" smtClean="0"/>
              <a:t> </a:t>
            </a:r>
            <a:r>
              <a:rPr lang="en-US" baseline="0" dirty="0" err="1" smtClean="0"/>
              <a:t>es</a:t>
            </a:r>
            <a:r>
              <a:rPr lang="en-US" baseline="0" dirty="0" smtClean="0"/>
              <a:t> </a:t>
            </a:r>
            <a:r>
              <a:rPr lang="en-US" baseline="0" dirty="0" err="1" smtClean="0"/>
              <a:t>así</a:t>
            </a:r>
            <a:r>
              <a:rPr lang="en-US" baseline="0" dirty="0" smtClean="0"/>
              <a:t> </a:t>
            </a:r>
            <a:r>
              <a:rPr lang="en-US" baseline="0" dirty="0" err="1" smtClean="0"/>
              <a:t>porque</a:t>
            </a:r>
            <a:r>
              <a:rPr lang="en-US" baseline="0" dirty="0" smtClean="0"/>
              <a:t> la </a:t>
            </a:r>
            <a:r>
              <a:rPr lang="en-US" baseline="0" dirty="0" err="1" smtClean="0"/>
              <a:t>orientación</a:t>
            </a:r>
            <a:r>
              <a:rPr lang="en-US" baseline="0" dirty="0" smtClean="0"/>
              <a:t> </a:t>
            </a:r>
            <a:r>
              <a:rPr lang="en-US" baseline="0" dirty="0" err="1" smtClean="0"/>
              <a:t>es</a:t>
            </a:r>
            <a:r>
              <a:rPr lang="en-US" baseline="0" dirty="0" smtClean="0"/>
              <a:t> </a:t>
            </a:r>
            <a:r>
              <a:rPr lang="en-US" baseline="0" dirty="0" err="1" smtClean="0"/>
              <a:t>básicamente</a:t>
            </a:r>
            <a:r>
              <a:rPr lang="en-US" baseline="0" dirty="0" smtClean="0"/>
              <a:t> la integral del </a:t>
            </a:r>
            <a:r>
              <a:rPr lang="en-US" baseline="0" dirty="0" err="1" smtClean="0"/>
              <a:t>producto</a:t>
            </a:r>
            <a:r>
              <a:rPr lang="en-US" baseline="0" dirty="0" smtClean="0"/>
              <a:t> del V incoming y del </a:t>
            </a:r>
            <a:r>
              <a:rPr lang="en-US" baseline="0" dirty="0" err="1" smtClean="0"/>
              <a:t>perfil</a:t>
            </a:r>
            <a:r>
              <a:rPr lang="en-US" baseline="0" dirty="0" smtClean="0"/>
              <a:t> de </a:t>
            </a:r>
            <a:r>
              <a:rPr lang="en-US" baseline="0" dirty="0" err="1" smtClean="0"/>
              <a:t>línea</a:t>
            </a:r>
            <a:r>
              <a:rPr lang="en-US" baseline="0" dirty="0" smtClean="0"/>
              <a:t> de la rad. </a:t>
            </a:r>
            <a:r>
              <a:rPr lang="en-US" baseline="0" dirty="0" err="1" smtClean="0"/>
              <a:t>reflejada</a:t>
            </a:r>
            <a:r>
              <a:rPr lang="en-US" baseline="0" dirty="0" smtClean="0"/>
              <a:t>. Si no hay </a:t>
            </a:r>
            <a:r>
              <a:rPr lang="en-US" baseline="0" dirty="0" err="1" smtClean="0"/>
              <a:t>vel</a:t>
            </a:r>
            <a:r>
              <a:rPr lang="en-US" baseline="0" dirty="0" smtClean="0"/>
              <a:t> rel. </a:t>
            </a:r>
            <a:r>
              <a:rPr lang="en-US" baseline="0" dirty="0" err="1" smtClean="0"/>
              <a:t>es</a:t>
            </a:r>
            <a:r>
              <a:rPr lang="en-US" baseline="0" dirty="0" smtClean="0"/>
              <a:t> el </a:t>
            </a:r>
            <a:r>
              <a:rPr lang="en-US" baseline="0" dirty="0" err="1" smtClean="0"/>
              <a:t>producto</a:t>
            </a:r>
            <a:r>
              <a:rPr lang="en-US" baseline="0" dirty="0" smtClean="0"/>
              <a:t> de </a:t>
            </a:r>
            <a:r>
              <a:rPr lang="en-US" baseline="0" dirty="0" err="1" smtClean="0"/>
              <a:t>una</a:t>
            </a:r>
            <a:r>
              <a:rPr lang="en-US" baseline="0" dirty="0" smtClean="0"/>
              <a:t> </a:t>
            </a:r>
            <a:r>
              <a:rPr lang="en-US" baseline="0" dirty="0" err="1" smtClean="0"/>
              <a:t>función</a:t>
            </a:r>
            <a:r>
              <a:rPr lang="en-US" baseline="0" dirty="0" smtClean="0"/>
              <a:t> </a:t>
            </a:r>
          </a:p>
          <a:p>
            <a:r>
              <a:rPr lang="en-US" baseline="0" dirty="0" smtClean="0"/>
              <a:t>		</a:t>
            </a:r>
            <a:r>
              <a:rPr lang="en-US" baseline="0" dirty="0" err="1" smtClean="0"/>
              <a:t>antisimétrica</a:t>
            </a:r>
            <a:r>
              <a:rPr lang="en-US" baseline="0" dirty="0" smtClean="0"/>
              <a:t> y </a:t>
            </a:r>
            <a:r>
              <a:rPr lang="en-US" baseline="0" dirty="0" err="1" smtClean="0"/>
              <a:t>otra</a:t>
            </a:r>
            <a:r>
              <a:rPr lang="en-US" baseline="0" dirty="0" smtClean="0"/>
              <a:t> </a:t>
            </a:r>
            <a:r>
              <a:rPr lang="en-US" baseline="0" dirty="0" err="1" smtClean="0"/>
              <a:t>simétrica</a:t>
            </a:r>
            <a:r>
              <a:rPr lang="en-US" baseline="0" dirty="0" smtClean="0"/>
              <a:t> y </a:t>
            </a:r>
            <a:r>
              <a:rPr lang="en-US" baseline="0" dirty="0" err="1" smtClean="0"/>
              <a:t>eso</a:t>
            </a:r>
            <a:r>
              <a:rPr lang="en-US" baseline="0" dirty="0" smtClean="0"/>
              <a:t> da 0.]</a:t>
            </a:r>
          </a:p>
          <a:p>
            <a:endParaRPr lang="en-US" baseline="0" dirty="0" smtClean="0"/>
          </a:p>
          <a:p>
            <a:endParaRPr lang="en-US" baseline="0" dirty="0" smtClean="0"/>
          </a:p>
          <a:p>
            <a:r>
              <a:rPr lang="en-US" baseline="0" dirty="0" smtClean="0"/>
              <a:t>The second scenario [el de la </a:t>
            </a:r>
            <a:r>
              <a:rPr lang="en-US" baseline="0" dirty="0" err="1" smtClean="0"/>
              <a:t>derecha</a:t>
            </a:r>
            <a:r>
              <a:rPr lang="en-US" baseline="0" dirty="0" smtClean="0"/>
              <a:t>, en </a:t>
            </a:r>
            <a:r>
              <a:rPr lang="en-US" baseline="0" dirty="0" err="1" smtClean="0"/>
              <a:t>rojo</a:t>
            </a:r>
            <a:r>
              <a:rPr lang="en-US" baseline="0" dirty="0" smtClean="0"/>
              <a:t>] does not need the underlying atmosphere to be </a:t>
            </a:r>
            <a:r>
              <a:rPr lang="en-US" baseline="0" dirty="0" err="1" smtClean="0"/>
              <a:t>magtetized</a:t>
            </a:r>
            <a:r>
              <a:rPr lang="en-US" baseline="0" dirty="0" smtClean="0"/>
              <a:t> but needs that the </a:t>
            </a:r>
            <a:r>
              <a:rPr lang="en-US" baseline="0" dirty="0" err="1" smtClean="0"/>
              <a:t>scatterers</a:t>
            </a:r>
            <a:r>
              <a:rPr lang="en-US" baseline="0" dirty="0" smtClean="0"/>
              <a:t> are </a:t>
            </a:r>
            <a:r>
              <a:rPr lang="en-US" baseline="0" dirty="0" err="1" smtClean="0"/>
              <a:t>embeded</a:t>
            </a:r>
            <a:r>
              <a:rPr lang="en-US" baseline="0" dirty="0" smtClean="0"/>
              <a:t> in a magnetized atmosphere to split the sigma components. A </a:t>
            </a:r>
            <a:r>
              <a:rPr lang="en-US" baseline="0" dirty="0" err="1" smtClean="0"/>
              <a:t>rel</a:t>
            </a:r>
            <a:r>
              <a:rPr lang="en-US" baseline="0" dirty="0" smtClean="0"/>
              <a:t> </a:t>
            </a:r>
            <a:r>
              <a:rPr lang="en-US" baseline="0" dirty="0" err="1" smtClean="0"/>
              <a:t>vel</a:t>
            </a:r>
            <a:r>
              <a:rPr lang="en-US" baseline="0" dirty="0" smtClean="0"/>
              <a:t> is also needed. Using 100 G for the B of the scattering region (a reasonable value for spicules), we obtain the curve in red. </a:t>
            </a:r>
          </a:p>
          <a:p>
            <a:endParaRPr lang="en-US" baseline="0" dirty="0" smtClean="0"/>
          </a:p>
          <a:p>
            <a:r>
              <a:rPr lang="en-US" baseline="0" dirty="0" smtClean="0"/>
              <a:t>The larger values are obtained in case a) but having 1 </a:t>
            </a:r>
            <a:r>
              <a:rPr lang="en-US" baseline="0" dirty="0" err="1" smtClean="0"/>
              <a:t>kG</a:t>
            </a:r>
            <a:r>
              <a:rPr lang="en-US" baseline="0" dirty="0" smtClean="0"/>
              <a:t> as an average field is very unlikely. Mostly in prominences, that are placed in neutral lines. </a:t>
            </a:r>
          </a:p>
          <a:p>
            <a:endParaRPr lang="en-US" baseline="0" dirty="0" smtClean="0"/>
          </a:p>
          <a:p>
            <a:r>
              <a:rPr lang="en-US" baseline="0" dirty="0" smtClean="0"/>
              <a:t>		[</a:t>
            </a:r>
            <a:r>
              <a:rPr lang="en-US" baseline="0" dirty="0" err="1" smtClean="0"/>
              <a:t>Por</a:t>
            </a:r>
            <a:r>
              <a:rPr lang="en-US" baseline="0" dirty="0" smtClean="0"/>
              <a:t> </a:t>
            </a:r>
            <a:r>
              <a:rPr lang="en-US" baseline="0" dirty="0" err="1" smtClean="0"/>
              <a:t>si</a:t>
            </a:r>
            <a:r>
              <a:rPr lang="en-US" baseline="0" dirty="0" smtClean="0"/>
              <a:t> </a:t>
            </a:r>
            <a:r>
              <a:rPr lang="en-US" baseline="0" dirty="0" err="1" smtClean="0"/>
              <a:t>te</a:t>
            </a:r>
            <a:r>
              <a:rPr lang="en-US" baseline="0" dirty="0" smtClean="0"/>
              <a:t> </a:t>
            </a:r>
            <a:r>
              <a:rPr lang="en-US" baseline="0" dirty="0" err="1" smtClean="0"/>
              <a:t>preguntan</a:t>
            </a:r>
            <a:r>
              <a:rPr lang="en-US" baseline="0" dirty="0" smtClean="0"/>
              <a:t>, </a:t>
            </a:r>
            <a:r>
              <a:rPr lang="en-US" baseline="0" dirty="0" err="1" smtClean="0"/>
              <a:t>creo</a:t>
            </a:r>
            <a:r>
              <a:rPr lang="en-US" baseline="0" dirty="0" smtClean="0"/>
              <a:t> </a:t>
            </a:r>
            <a:r>
              <a:rPr lang="en-US" baseline="0" dirty="0" err="1" smtClean="0"/>
              <a:t>recordar</a:t>
            </a:r>
            <a:r>
              <a:rPr lang="en-US" baseline="0" dirty="0" smtClean="0"/>
              <a:t> </a:t>
            </a:r>
            <a:r>
              <a:rPr lang="en-US" baseline="0" dirty="0" err="1" smtClean="0"/>
              <a:t>que</a:t>
            </a:r>
            <a:r>
              <a:rPr lang="en-US" baseline="0" dirty="0" smtClean="0"/>
              <a:t> </a:t>
            </a:r>
            <a:r>
              <a:rPr lang="en-US" baseline="0" dirty="0" err="1" smtClean="0"/>
              <a:t>cambiar</a:t>
            </a:r>
            <a:r>
              <a:rPr lang="en-US" baseline="0" dirty="0" smtClean="0"/>
              <a:t> el </a:t>
            </a:r>
            <a:r>
              <a:rPr lang="en-US" baseline="0" dirty="0" err="1" smtClean="0"/>
              <a:t>orden</a:t>
            </a:r>
            <a:r>
              <a:rPr lang="en-US" baseline="0" dirty="0" smtClean="0"/>
              <a:t> de </a:t>
            </a:r>
            <a:r>
              <a:rPr lang="en-US" baseline="0" dirty="0" err="1" smtClean="0"/>
              <a:t>magnitud</a:t>
            </a:r>
            <a:r>
              <a:rPr lang="en-US" baseline="0" dirty="0" smtClean="0"/>
              <a:t> el campo </a:t>
            </a:r>
            <a:r>
              <a:rPr lang="en-US" baseline="0" dirty="0" err="1" smtClean="0"/>
              <a:t>te</a:t>
            </a:r>
            <a:r>
              <a:rPr lang="en-US" baseline="0" dirty="0" smtClean="0"/>
              <a:t> </a:t>
            </a:r>
            <a:r>
              <a:rPr lang="en-US" baseline="0" dirty="0" err="1" smtClean="0"/>
              <a:t>bajaba</a:t>
            </a:r>
            <a:r>
              <a:rPr lang="en-US" baseline="0" dirty="0" smtClean="0"/>
              <a:t> los </a:t>
            </a:r>
            <a:r>
              <a:rPr lang="en-US" baseline="0" dirty="0" err="1" smtClean="0"/>
              <a:t>mismos</a:t>
            </a:r>
            <a:r>
              <a:rPr lang="en-US" baseline="0" dirty="0" smtClean="0"/>
              <a:t> </a:t>
            </a:r>
            <a:r>
              <a:rPr lang="en-US" baseline="0" dirty="0" err="1" smtClean="0"/>
              <a:t>ordenes</a:t>
            </a:r>
            <a:r>
              <a:rPr lang="en-US" baseline="0" dirty="0" smtClean="0"/>
              <a:t> de </a:t>
            </a:r>
            <a:r>
              <a:rPr lang="en-US" baseline="0" dirty="0" err="1" smtClean="0"/>
              <a:t>magnitud</a:t>
            </a:r>
            <a:r>
              <a:rPr lang="en-US" baseline="0" dirty="0" smtClean="0"/>
              <a:t> la </a:t>
            </a:r>
            <a:r>
              <a:rPr lang="en-US" baseline="0" dirty="0" err="1" smtClean="0"/>
              <a:t>orientacion</a:t>
            </a:r>
            <a:r>
              <a:rPr lang="en-US" baseline="0" dirty="0" smtClean="0"/>
              <a:t>]</a:t>
            </a:r>
          </a:p>
          <a:p>
            <a:endParaRPr lang="en-US" baseline="0" dirty="0" smtClean="0"/>
          </a:p>
        </p:txBody>
      </p:sp>
      <p:sp>
        <p:nvSpPr>
          <p:cNvPr id="4" name="Slide Number Placeholder 3"/>
          <p:cNvSpPr>
            <a:spLocks noGrp="1"/>
          </p:cNvSpPr>
          <p:nvPr>
            <p:ph type="sldNum" sz="quarter" idx="10"/>
          </p:nvPr>
        </p:nvSpPr>
        <p:spPr/>
        <p:txBody>
          <a:bodyPr/>
          <a:lstStyle/>
          <a:p>
            <a:fld id="{F0AE66C9-E9A8-CF4B-8321-6747CD7E0392}" type="slidenum">
              <a:rPr lang="en-US" smtClean="0"/>
              <a:t>15</a:t>
            </a:fld>
            <a:endParaRPr lang="en-US"/>
          </a:p>
        </p:txBody>
      </p:sp>
    </p:spTree>
    <p:extLst>
      <p:ext uri="{BB962C8B-B14F-4D97-AF65-F5344CB8AC3E}">
        <p14:creationId xmlns:p14="http://schemas.microsoft.com/office/powerpoint/2010/main" val="22965893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Therefore, we think that the</a:t>
            </a:r>
            <a:r>
              <a:rPr lang="en-US" baseline="0" dirty="0" smtClean="0"/>
              <a:t> most probable scenario is case b) since 100G are easily found in spicules as well as a rel. velocity between spicules and the photosphere of 8-10 km s-1 . These values are needed to obtain a source of atomic orientation of the same order of magnitude than what we infer from observations.</a:t>
            </a:r>
            <a:endParaRPr lang="en-US" dirty="0"/>
          </a:p>
        </p:txBody>
      </p:sp>
      <p:sp>
        <p:nvSpPr>
          <p:cNvPr id="4" name="Slide Number Placeholder 3"/>
          <p:cNvSpPr>
            <a:spLocks noGrp="1"/>
          </p:cNvSpPr>
          <p:nvPr>
            <p:ph type="sldNum" sz="quarter" idx="10"/>
          </p:nvPr>
        </p:nvSpPr>
        <p:spPr/>
        <p:txBody>
          <a:bodyPr/>
          <a:lstStyle/>
          <a:p>
            <a:fld id="{F0AE66C9-E9A8-CF4B-8321-6747CD7E0392}" type="slidenum">
              <a:rPr lang="en-US" smtClean="0"/>
              <a:t>16</a:t>
            </a:fld>
            <a:endParaRPr lang="en-US"/>
          </a:p>
        </p:txBody>
      </p:sp>
    </p:spTree>
    <p:extLst>
      <p:ext uri="{BB962C8B-B14F-4D97-AF65-F5344CB8AC3E}">
        <p14:creationId xmlns:p14="http://schemas.microsoft.com/office/powerpoint/2010/main" val="2823081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Observations are grey dots </a:t>
            </a:r>
          </a:p>
          <a:p>
            <a:endParaRPr lang="en-US" dirty="0" smtClean="0"/>
          </a:p>
          <a:p>
            <a:r>
              <a:rPr lang="en-US" dirty="0" smtClean="0"/>
              <a:t>- In the</a:t>
            </a:r>
            <a:r>
              <a:rPr lang="en-US" baseline="0" dirty="0" smtClean="0"/>
              <a:t> prominence, most of the circular polarization profiles are regular (two-lobbed, Zeeman-generated), though have asymmetries (are and amplitude)</a:t>
            </a:r>
            <a:endParaRPr lang="en-US" dirty="0"/>
          </a:p>
        </p:txBody>
      </p:sp>
      <p:sp>
        <p:nvSpPr>
          <p:cNvPr id="4" name="Slide Number Placeholder 3"/>
          <p:cNvSpPr>
            <a:spLocks noGrp="1"/>
          </p:cNvSpPr>
          <p:nvPr>
            <p:ph type="sldNum" sz="quarter" idx="10"/>
          </p:nvPr>
        </p:nvSpPr>
        <p:spPr/>
        <p:txBody>
          <a:bodyPr/>
          <a:lstStyle/>
          <a:p>
            <a:fld id="{F0AE66C9-E9A8-CF4B-8321-6747CD7E0392}" type="slidenum">
              <a:rPr lang="en-US" smtClean="0"/>
              <a:t>3</a:t>
            </a:fld>
            <a:endParaRPr lang="en-US"/>
          </a:p>
        </p:txBody>
      </p:sp>
    </p:spTree>
    <p:extLst>
      <p:ext uri="{BB962C8B-B14F-4D97-AF65-F5344CB8AC3E}">
        <p14:creationId xmlns:p14="http://schemas.microsoft.com/office/powerpoint/2010/main" val="23346073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Most of the</a:t>
            </a:r>
            <a:r>
              <a:rPr lang="en-US" baseline="0" dirty="0" smtClean="0"/>
              <a:t> Stokes V profiles in spicules have a large degree of asymmetry.</a:t>
            </a:r>
            <a:endParaRPr lang="en-US" dirty="0"/>
          </a:p>
        </p:txBody>
      </p:sp>
      <p:sp>
        <p:nvSpPr>
          <p:cNvPr id="4" name="Slide Number Placeholder 3"/>
          <p:cNvSpPr>
            <a:spLocks noGrp="1"/>
          </p:cNvSpPr>
          <p:nvPr>
            <p:ph type="sldNum" sz="quarter" idx="10"/>
          </p:nvPr>
        </p:nvSpPr>
        <p:spPr/>
        <p:txBody>
          <a:bodyPr/>
          <a:lstStyle/>
          <a:p>
            <a:fld id="{F0AE66C9-E9A8-CF4B-8321-6747CD7E0392}" type="slidenum">
              <a:rPr lang="en-US" smtClean="0"/>
              <a:t>4</a:t>
            </a:fld>
            <a:endParaRPr lang="en-US"/>
          </a:p>
        </p:txBody>
      </p:sp>
    </p:spTree>
    <p:extLst>
      <p:ext uri="{BB962C8B-B14F-4D97-AF65-F5344CB8AC3E}">
        <p14:creationId xmlns:p14="http://schemas.microsoft.com/office/powerpoint/2010/main" val="3748806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The figures represent 4 positions of the slit at the places of 4 particular profiles chosen for this study. The horizontal axis is the wavelength (we only show the He line) and the vertical direction is the slit position. </a:t>
            </a:r>
          </a:p>
          <a:p>
            <a:endParaRPr lang="en-US" baseline="0" dirty="0" smtClean="0"/>
          </a:p>
          <a:p>
            <a:r>
              <a:rPr lang="en-US" baseline="0" dirty="0" smtClean="0"/>
              <a:t>Dashed yellow line represents the position of the local limb.</a:t>
            </a:r>
          </a:p>
          <a:p>
            <a:endParaRPr lang="en-US" baseline="0" dirty="0" smtClean="0"/>
          </a:p>
          <a:p>
            <a:r>
              <a:rPr lang="en-US" baseline="0" dirty="0" smtClean="0"/>
              <a:t>The linear polarization shows he characteristic signatures of scattering processes and the </a:t>
            </a:r>
            <a:r>
              <a:rPr lang="en-US" baseline="0" dirty="0" err="1" smtClean="0"/>
              <a:t>Hanle</a:t>
            </a:r>
            <a:r>
              <a:rPr lang="en-US" baseline="0" dirty="0" smtClean="0"/>
              <a:t> effect. [Stokes Q is not zero in the blue component inside the disc due to the absorption].</a:t>
            </a:r>
          </a:p>
          <a:p>
            <a:endParaRPr lang="en-US" baseline="0" dirty="0" smtClean="0"/>
          </a:p>
          <a:p>
            <a:r>
              <a:rPr lang="en-US" baseline="0" dirty="0" smtClean="0"/>
              <a:t>Stokes V is </a:t>
            </a:r>
            <a:r>
              <a:rPr lang="en-US" baseline="0" dirty="0" err="1" smtClean="0"/>
              <a:t>antisymmetric</a:t>
            </a:r>
            <a:r>
              <a:rPr lang="en-US" baseline="0" dirty="0" smtClean="0"/>
              <a:t> in the prominence but has one lobe in spicules. [The reason why one-lobbed profiles have not been seen until now in spicules is because maybe they were confused with seeing artifacts or crosstalk  when observing parallel to the limb.]</a:t>
            </a:r>
          </a:p>
          <a:p>
            <a:endParaRPr lang="en-US" baseline="0" dirty="0" smtClean="0"/>
          </a:p>
          <a:p>
            <a:endParaRPr lang="en-US" baseline="0" dirty="0" smtClean="0"/>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F0AE66C9-E9A8-CF4B-8321-6747CD7E0392}" type="slidenum">
              <a:rPr lang="en-US" smtClean="0"/>
              <a:t>5</a:t>
            </a:fld>
            <a:endParaRPr lang="en-US"/>
          </a:p>
        </p:txBody>
      </p:sp>
    </p:spTree>
    <p:extLst>
      <p:ext uri="{BB962C8B-B14F-4D97-AF65-F5344CB8AC3E}">
        <p14:creationId xmlns:p14="http://schemas.microsoft.com/office/powerpoint/2010/main" val="9110144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These</a:t>
            </a:r>
            <a:r>
              <a:rPr lang="en-US" baseline="0" dirty="0" smtClean="0"/>
              <a:t> images are the 4 consecutive scans recorded. The colors represent the net circular polarization, i.e., the integral of the Stokes V profile (similar to the area asymmetry) with respect to its </a:t>
            </a:r>
            <a:r>
              <a:rPr lang="en-US" baseline="0" dirty="0" err="1" smtClean="0"/>
              <a:t>maximim</a:t>
            </a:r>
            <a:r>
              <a:rPr lang="en-US" baseline="0" dirty="0" smtClean="0"/>
              <a:t> value. </a:t>
            </a:r>
          </a:p>
          <a:p>
            <a:r>
              <a:rPr lang="en-US" baseline="0" dirty="0" smtClean="0"/>
              <a:t>The letters mark the locations of the 4 studied profiles (‘d’ is the regular one).</a:t>
            </a:r>
          </a:p>
          <a:p>
            <a:endParaRPr lang="en-US" baseline="0" dirty="0" smtClean="0"/>
          </a:p>
          <a:p>
            <a:r>
              <a:rPr lang="en-US" baseline="0" dirty="0" smtClean="0"/>
              <a:t>We see that the largest NCP are found in the </a:t>
            </a:r>
            <a:r>
              <a:rPr lang="en-US" baseline="0" dirty="0" err="1" smtClean="0"/>
              <a:t>spicular</a:t>
            </a:r>
            <a:r>
              <a:rPr lang="en-US" baseline="0" dirty="0" smtClean="0"/>
              <a:t> material and that the </a:t>
            </a:r>
            <a:r>
              <a:rPr lang="en-US" baseline="0" dirty="0" err="1" smtClean="0"/>
              <a:t>pacthes</a:t>
            </a:r>
            <a:r>
              <a:rPr lang="en-US" baseline="0" dirty="0" smtClean="0"/>
              <a:t> of strong NCP are consistent in time. This strengthen the validity of our anomalous profiles and our observation and data reduction scheme.</a:t>
            </a:r>
            <a:endParaRPr lang="en-US" dirty="0"/>
          </a:p>
        </p:txBody>
      </p:sp>
      <p:sp>
        <p:nvSpPr>
          <p:cNvPr id="4" name="Slide Number Placeholder 3"/>
          <p:cNvSpPr>
            <a:spLocks noGrp="1"/>
          </p:cNvSpPr>
          <p:nvPr>
            <p:ph type="sldNum" sz="quarter" idx="10"/>
          </p:nvPr>
        </p:nvSpPr>
        <p:spPr/>
        <p:txBody>
          <a:bodyPr/>
          <a:lstStyle/>
          <a:p>
            <a:fld id="{F0AE66C9-E9A8-CF4B-8321-6747CD7E0392}" type="slidenum">
              <a:rPr lang="en-US" smtClean="0"/>
              <a:t>6</a:t>
            </a:fld>
            <a:endParaRPr lang="en-US"/>
          </a:p>
        </p:txBody>
      </p:sp>
    </p:spTree>
    <p:extLst>
      <p:ext uri="{BB962C8B-B14F-4D97-AF65-F5344CB8AC3E}">
        <p14:creationId xmlns:p14="http://schemas.microsoft.com/office/powerpoint/2010/main" val="15625538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order to study if</a:t>
            </a:r>
            <a:r>
              <a:rPr lang="en-US" baseline="0" dirty="0" smtClean="0"/>
              <a:t> those profiles could be generated by the orientation of the incoming radiation, we perform 4 different inversions using the Hazel code y </a:t>
            </a:r>
            <a:r>
              <a:rPr lang="en-US" baseline="0" dirty="0" err="1" smtClean="0"/>
              <a:t>leerlas</a:t>
            </a:r>
            <a:r>
              <a:rPr lang="en-US" baseline="0" dirty="0" smtClean="0"/>
              <a:t>.</a:t>
            </a:r>
          </a:p>
          <a:p>
            <a:endParaRPr lang="en-US" baseline="0" dirty="0" smtClean="0"/>
          </a:p>
          <a:p>
            <a:r>
              <a:rPr lang="en-US" baseline="0" dirty="0" smtClean="0"/>
              <a:t>The </a:t>
            </a:r>
            <a:r>
              <a:rPr lang="en-US" baseline="0" dirty="0" err="1" smtClean="0"/>
              <a:t>alingnment</a:t>
            </a:r>
            <a:r>
              <a:rPr lang="en-US" baseline="0" dirty="0" smtClean="0"/>
              <a:t> to orientation transfer mechanism is consistently taken into account by the Hazel code. We introduce another source of orientation as an ad-hoc orientation of the incoming radiation in the 10830 </a:t>
            </a:r>
            <a:r>
              <a:rPr lang="en-US" baseline="0" dirty="0" err="1" smtClean="0"/>
              <a:t>multiplet</a:t>
            </a:r>
            <a:r>
              <a:rPr lang="en-US" baseline="0" dirty="0" smtClean="0"/>
              <a:t>. The orientation coming from other transitions can be safely neglected. </a:t>
            </a:r>
          </a:p>
        </p:txBody>
      </p:sp>
      <p:sp>
        <p:nvSpPr>
          <p:cNvPr id="4" name="Slide Number Placeholder 3"/>
          <p:cNvSpPr>
            <a:spLocks noGrp="1"/>
          </p:cNvSpPr>
          <p:nvPr>
            <p:ph type="sldNum" sz="quarter" idx="10"/>
          </p:nvPr>
        </p:nvSpPr>
        <p:spPr/>
        <p:txBody>
          <a:bodyPr/>
          <a:lstStyle/>
          <a:p>
            <a:fld id="{F0AE66C9-E9A8-CF4B-8321-6747CD7E0392}" type="slidenum">
              <a:rPr lang="en-US" smtClean="0"/>
              <a:t>9</a:t>
            </a:fld>
            <a:endParaRPr lang="en-US"/>
          </a:p>
        </p:txBody>
      </p:sp>
    </p:spTree>
    <p:extLst>
      <p:ext uri="{BB962C8B-B14F-4D97-AF65-F5344CB8AC3E}">
        <p14:creationId xmlns:p14="http://schemas.microsoft.com/office/powerpoint/2010/main" val="33863219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regular profile</a:t>
            </a:r>
            <a:r>
              <a:rPr lang="en-US" baseline="0" dirty="0" smtClean="0"/>
              <a:t> (common in the prominence) is well reproduced with a single magnetic field but completely fails with the </a:t>
            </a:r>
            <a:r>
              <a:rPr lang="en-US" baseline="0" dirty="0" err="1" smtClean="0"/>
              <a:t>spicular</a:t>
            </a:r>
            <a:r>
              <a:rPr lang="en-US" baseline="0" dirty="0" smtClean="0"/>
              <a:t> profiles.</a:t>
            </a:r>
          </a:p>
          <a:p>
            <a:endParaRPr lang="en-US" baseline="0" dirty="0" smtClean="0"/>
          </a:p>
          <a:p>
            <a:r>
              <a:rPr lang="en-US" baseline="0" dirty="0" smtClean="0"/>
              <a:t>We are aware that the solution is not unique. However, we are not interested in the particular values of the atmospheric parameters (though we check that they are realistic!) but in finding a model that could fit the selected profiles. </a:t>
            </a:r>
            <a:endParaRPr lang="en-US" dirty="0"/>
          </a:p>
        </p:txBody>
      </p:sp>
      <p:sp>
        <p:nvSpPr>
          <p:cNvPr id="4" name="Slide Number Placeholder 3"/>
          <p:cNvSpPr>
            <a:spLocks noGrp="1"/>
          </p:cNvSpPr>
          <p:nvPr>
            <p:ph type="sldNum" sz="quarter" idx="10"/>
          </p:nvPr>
        </p:nvSpPr>
        <p:spPr/>
        <p:txBody>
          <a:bodyPr/>
          <a:lstStyle/>
          <a:p>
            <a:fld id="{F0AE66C9-E9A8-CF4B-8321-6747CD7E0392}" type="slidenum">
              <a:rPr lang="en-US" smtClean="0"/>
              <a:t>10</a:t>
            </a:fld>
            <a:endParaRPr lang="en-US"/>
          </a:p>
        </p:txBody>
      </p:sp>
    </p:spTree>
    <p:extLst>
      <p:ext uri="{BB962C8B-B14F-4D97-AF65-F5344CB8AC3E}">
        <p14:creationId xmlns:p14="http://schemas.microsoft.com/office/powerpoint/2010/main" val="15534392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 said</a:t>
            </a:r>
            <a:r>
              <a:rPr lang="en-US" baseline="0" dirty="0" smtClean="0"/>
              <a:t> before, one single component is unable to reproduce the asymmetric profiles found in spicules. </a:t>
            </a:r>
          </a:p>
          <a:p>
            <a:endParaRPr lang="en-US" baseline="0" dirty="0" smtClean="0"/>
          </a:p>
          <a:p>
            <a:r>
              <a:rPr lang="en-US" baseline="0" dirty="0" smtClean="0"/>
              <a:t>This profile is rather well reproduced with 2 components. The model with orientation also fits the profiles obtaining smaller values of the magnetic field in the second component. In principle, we could reproduce this profile without orientation. </a:t>
            </a:r>
            <a:endParaRPr lang="en-US" dirty="0"/>
          </a:p>
        </p:txBody>
      </p:sp>
      <p:sp>
        <p:nvSpPr>
          <p:cNvPr id="4" name="Slide Number Placeholder 3"/>
          <p:cNvSpPr>
            <a:spLocks noGrp="1"/>
          </p:cNvSpPr>
          <p:nvPr>
            <p:ph type="sldNum" sz="quarter" idx="10"/>
          </p:nvPr>
        </p:nvSpPr>
        <p:spPr/>
        <p:txBody>
          <a:bodyPr/>
          <a:lstStyle/>
          <a:p>
            <a:fld id="{F0AE66C9-E9A8-CF4B-8321-6747CD7E0392}" type="slidenum">
              <a:rPr lang="en-US" smtClean="0"/>
              <a:t>11</a:t>
            </a:fld>
            <a:endParaRPr lang="en-US"/>
          </a:p>
        </p:txBody>
      </p:sp>
    </p:spTree>
    <p:extLst>
      <p:ext uri="{BB962C8B-B14F-4D97-AF65-F5344CB8AC3E}">
        <p14:creationId xmlns:p14="http://schemas.microsoft.com/office/powerpoint/2010/main" val="36906009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profile can not be reproduced</a:t>
            </a:r>
            <a:r>
              <a:rPr lang="en-US" baseline="0" dirty="0" smtClean="0"/>
              <a:t> without orientation. We need about a 0.6% of orientation of the incoming field to explain the large asymmetry.</a:t>
            </a:r>
          </a:p>
          <a:p>
            <a:endParaRPr lang="en-US" baseline="0" dirty="0" smtClean="0"/>
          </a:p>
          <a:p>
            <a:r>
              <a:rPr lang="en-US" baseline="0" dirty="0" err="1" smtClean="0"/>
              <a:t>Por</a:t>
            </a:r>
            <a:r>
              <a:rPr lang="en-US" baseline="0" dirty="0" smtClean="0"/>
              <a:t> </a:t>
            </a:r>
            <a:r>
              <a:rPr lang="en-US" baseline="0" dirty="0" err="1" smtClean="0"/>
              <a:t>si</a:t>
            </a:r>
            <a:r>
              <a:rPr lang="en-US" baseline="0" dirty="0" smtClean="0"/>
              <a:t> </a:t>
            </a:r>
            <a:r>
              <a:rPr lang="en-US" baseline="0" dirty="0" err="1" smtClean="0"/>
              <a:t>te</a:t>
            </a:r>
            <a:r>
              <a:rPr lang="en-US" baseline="0" dirty="0" smtClean="0"/>
              <a:t> lo </a:t>
            </a:r>
            <a:r>
              <a:rPr lang="en-US" baseline="0" dirty="0" err="1" smtClean="0"/>
              <a:t>preguntan</a:t>
            </a:r>
            <a:r>
              <a:rPr lang="en-US" baseline="0" dirty="0" smtClean="0"/>
              <a:t>, </a:t>
            </a:r>
            <a:r>
              <a:rPr lang="en-US" baseline="0" dirty="0" err="1" smtClean="0"/>
              <a:t>recuerda</a:t>
            </a:r>
            <a:r>
              <a:rPr lang="en-US" baseline="0" dirty="0" smtClean="0"/>
              <a:t> </a:t>
            </a:r>
            <a:r>
              <a:rPr lang="en-US" baseline="0" dirty="0" err="1" smtClean="0"/>
              <a:t>que</a:t>
            </a:r>
            <a:r>
              <a:rPr lang="en-US" baseline="0" dirty="0" smtClean="0"/>
              <a:t> </a:t>
            </a:r>
            <a:r>
              <a:rPr lang="en-US" baseline="0" dirty="0" err="1" smtClean="0"/>
              <a:t>estas</a:t>
            </a:r>
            <a:r>
              <a:rPr lang="en-US" baseline="0" dirty="0" smtClean="0"/>
              <a:t> </a:t>
            </a:r>
            <a:r>
              <a:rPr lang="en-US" baseline="0" dirty="0" err="1" smtClean="0"/>
              <a:t>inversiones</a:t>
            </a:r>
            <a:r>
              <a:rPr lang="en-US" baseline="0" dirty="0" smtClean="0"/>
              <a:t> </a:t>
            </a:r>
            <a:r>
              <a:rPr lang="en-US" baseline="0" dirty="0" err="1" smtClean="0"/>
              <a:t>fueron</a:t>
            </a:r>
            <a:r>
              <a:rPr lang="en-US" baseline="0" dirty="0" smtClean="0"/>
              <a:t> </a:t>
            </a:r>
            <a:r>
              <a:rPr lang="en-US" baseline="0" dirty="0" err="1" smtClean="0"/>
              <a:t>totalmente</a:t>
            </a:r>
            <a:r>
              <a:rPr lang="en-US" baseline="0" dirty="0" smtClean="0"/>
              <a:t> a </a:t>
            </a:r>
            <a:r>
              <a:rPr lang="en-US" baseline="0" dirty="0" err="1" smtClean="0"/>
              <a:t>mano</a:t>
            </a:r>
            <a:r>
              <a:rPr lang="en-US" baseline="0" dirty="0" smtClean="0"/>
              <a:t>… </a:t>
            </a:r>
            <a:r>
              <a:rPr lang="en-US" baseline="0" dirty="0" err="1" smtClean="0"/>
              <a:t>así</a:t>
            </a:r>
            <a:r>
              <a:rPr lang="en-US" baseline="0" dirty="0" smtClean="0"/>
              <a:t> </a:t>
            </a:r>
            <a:r>
              <a:rPr lang="en-US" baseline="0" dirty="0" err="1" smtClean="0"/>
              <a:t>que</a:t>
            </a:r>
            <a:r>
              <a:rPr lang="en-US" baseline="0" dirty="0" smtClean="0"/>
              <a:t> no </a:t>
            </a:r>
            <a:r>
              <a:rPr lang="en-US" baseline="0" dirty="0" err="1" smtClean="0"/>
              <a:t>hemos</a:t>
            </a:r>
            <a:r>
              <a:rPr lang="en-US" baseline="0" dirty="0" smtClean="0"/>
              <a:t> </a:t>
            </a:r>
            <a:r>
              <a:rPr lang="en-US" baseline="0" dirty="0" err="1" smtClean="0"/>
              <a:t>muestreado</a:t>
            </a:r>
            <a:r>
              <a:rPr lang="en-US" baseline="0" dirty="0" smtClean="0"/>
              <a:t> </a:t>
            </a:r>
            <a:r>
              <a:rPr lang="en-US" baseline="0" dirty="0" err="1" smtClean="0"/>
              <a:t>todo</a:t>
            </a:r>
            <a:r>
              <a:rPr lang="en-US" baseline="0" dirty="0" smtClean="0"/>
              <a:t> el </a:t>
            </a:r>
            <a:r>
              <a:rPr lang="en-US" baseline="0" dirty="0" err="1" smtClean="0"/>
              <a:t>espacio</a:t>
            </a:r>
            <a:r>
              <a:rPr lang="en-US" baseline="0" dirty="0" smtClean="0"/>
              <a:t> de </a:t>
            </a:r>
            <a:r>
              <a:rPr lang="en-US" baseline="0" dirty="0" err="1" smtClean="0"/>
              <a:t>parámetros</a:t>
            </a:r>
            <a:r>
              <a:rPr lang="en-US" baseline="0" dirty="0" smtClean="0"/>
              <a:t>!! </a:t>
            </a:r>
            <a:r>
              <a:rPr lang="en-US" baseline="0" dirty="0" err="1" smtClean="0"/>
              <a:t>Recuerda</a:t>
            </a:r>
            <a:r>
              <a:rPr lang="en-US" baseline="0" dirty="0" smtClean="0"/>
              <a:t> </a:t>
            </a:r>
            <a:r>
              <a:rPr lang="en-US" baseline="0" dirty="0" err="1" smtClean="0"/>
              <a:t>que</a:t>
            </a:r>
            <a:r>
              <a:rPr lang="en-US" baseline="0" dirty="0" smtClean="0"/>
              <a:t> Hazel no era </a:t>
            </a:r>
            <a:r>
              <a:rPr lang="en-US" baseline="0" dirty="0" err="1" smtClean="0"/>
              <a:t>muy</a:t>
            </a:r>
            <a:r>
              <a:rPr lang="en-US" baseline="0" dirty="0" smtClean="0"/>
              <a:t> </a:t>
            </a:r>
            <a:r>
              <a:rPr lang="en-US" baseline="0" dirty="0" err="1" smtClean="0"/>
              <a:t>capaz</a:t>
            </a:r>
            <a:r>
              <a:rPr lang="en-US" baseline="0" dirty="0" smtClean="0"/>
              <a:t> de </a:t>
            </a:r>
            <a:r>
              <a:rPr lang="en-US" baseline="0" dirty="0" err="1" smtClean="0"/>
              <a:t>encontrar</a:t>
            </a:r>
            <a:r>
              <a:rPr lang="en-US" baseline="0" dirty="0" smtClean="0"/>
              <a:t> la sol. A </a:t>
            </a:r>
            <a:r>
              <a:rPr lang="en-US" baseline="0" dirty="0" err="1" smtClean="0"/>
              <a:t>menos</a:t>
            </a:r>
            <a:r>
              <a:rPr lang="en-US" baseline="0" dirty="0" smtClean="0"/>
              <a:t> </a:t>
            </a:r>
            <a:r>
              <a:rPr lang="en-US" baseline="0" dirty="0" err="1" smtClean="0"/>
              <a:t>que</a:t>
            </a:r>
            <a:r>
              <a:rPr lang="en-US" baseline="0" dirty="0" smtClean="0"/>
              <a:t> lo </a:t>
            </a:r>
            <a:r>
              <a:rPr lang="en-US" baseline="0" dirty="0" err="1" smtClean="0"/>
              <a:t>pusiéramos</a:t>
            </a:r>
            <a:r>
              <a:rPr lang="en-US" baseline="0" dirty="0" smtClean="0"/>
              <a:t> </a:t>
            </a:r>
            <a:r>
              <a:rPr lang="en-US" baseline="0" dirty="0" err="1" smtClean="0"/>
              <a:t>cerca</a:t>
            </a:r>
            <a:r>
              <a:rPr lang="en-US" baseline="0" dirty="0" smtClean="0"/>
              <a:t> (</a:t>
            </a:r>
            <a:r>
              <a:rPr lang="en-US" baseline="0" dirty="0" err="1" smtClean="0"/>
              <a:t>cuando</a:t>
            </a:r>
            <a:r>
              <a:rPr lang="en-US" baseline="0" dirty="0" smtClean="0"/>
              <a:t> </a:t>
            </a:r>
            <a:r>
              <a:rPr lang="en-US" baseline="0" dirty="0" err="1" smtClean="0"/>
              <a:t>habían</a:t>
            </a:r>
            <a:r>
              <a:rPr lang="en-US" baseline="0" dirty="0" smtClean="0"/>
              <a:t> 2 comp. y </a:t>
            </a:r>
            <a:r>
              <a:rPr lang="en-US" baseline="0" dirty="0" err="1" smtClean="0"/>
              <a:t>peor</a:t>
            </a:r>
            <a:r>
              <a:rPr lang="en-US" baseline="0" dirty="0" smtClean="0"/>
              <a:t> con </a:t>
            </a:r>
            <a:r>
              <a:rPr lang="en-US" baseline="0" dirty="0" err="1" smtClean="0"/>
              <a:t>orientación</a:t>
            </a:r>
            <a:r>
              <a:rPr lang="en-US" baseline="0" dirty="0" smtClean="0"/>
              <a:t>).</a:t>
            </a:r>
            <a:endParaRPr lang="en-US" dirty="0"/>
          </a:p>
        </p:txBody>
      </p:sp>
      <p:sp>
        <p:nvSpPr>
          <p:cNvPr id="4" name="Slide Number Placeholder 3"/>
          <p:cNvSpPr>
            <a:spLocks noGrp="1"/>
          </p:cNvSpPr>
          <p:nvPr>
            <p:ph type="sldNum" sz="quarter" idx="10"/>
          </p:nvPr>
        </p:nvSpPr>
        <p:spPr/>
        <p:txBody>
          <a:bodyPr/>
          <a:lstStyle/>
          <a:p>
            <a:fld id="{F0AE66C9-E9A8-CF4B-8321-6747CD7E0392}" type="slidenum">
              <a:rPr lang="en-US" smtClean="0"/>
              <a:t>12</a:t>
            </a:fld>
            <a:endParaRPr lang="en-US"/>
          </a:p>
        </p:txBody>
      </p:sp>
    </p:spTree>
    <p:extLst>
      <p:ext uri="{BB962C8B-B14F-4D97-AF65-F5344CB8AC3E}">
        <p14:creationId xmlns:p14="http://schemas.microsoft.com/office/powerpoint/2010/main" val="27018353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s-ES_tradnl"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_tradnl" smtClean="0"/>
              <a:t>Click to edit Master subtitle style</a:t>
            </a:r>
            <a:endParaRPr lang="en-US"/>
          </a:p>
        </p:txBody>
      </p:sp>
      <p:sp>
        <p:nvSpPr>
          <p:cNvPr id="4" name="Date Placeholder 3"/>
          <p:cNvSpPr>
            <a:spLocks noGrp="1"/>
          </p:cNvSpPr>
          <p:nvPr>
            <p:ph type="dt" sz="half" idx="10"/>
          </p:nvPr>
        </p:nvSpPr>
        <p:spPr/>
        <p:txBody>
          <a:bodyPr/>
          <a:lstStyle/>
          <a:p>
            <a:fld id="{FA676119-3604-0B46-A05B-A6025C8D5A98}" type="datetimeFigureOut">
              <a:rPr lang="en-US" smtClean="0"/>
              <a:t>5/5/2014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7E1C22-2A99-2D4A-9E07-B5619218E599}" type="slidenum">
              <a:rPr lang="en-US" smtClean="0"/>
              <a:t>‹#›</a:t>
            </a:fld>
            <a:endParaRPr lang="en-US"/>
          </a:p>
        </p:txBody>
      </p:sp>
    </p:spTree>
    <p:extLst>
      <p:ext uri="{BB962C8B-B14F-4D97-AF65-F5344CB8AC3E}">
        <p14:creationId xmlns:p14="http://schemas.microsoft.com/office/powerpoint/2010/main" val="19157120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Date Placeholder 3"/>
          <p:cNvSpPr>
            <a:spLocks noGrp="1"/>
          </p:cNvSpPr>
          <p:nvPr>
            <p:ph type="dt" sz="half" idx="10"/>
          </p:nvPr>
        </p:nvSpPr>
        <p:spPr/>
        <p:txBody>
          <a:bodyPr/>
          <a:lstStyle/>
          <a:p>
            <a:fld id="{FA676119-3604-0B46-A05B-A6025C8D5A98}" type="datetimeFigureOut">
              <a:rPr lang="en-US" smtClean="0"/>
              <a:t>5/5/2014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7E1C22-2A99-2D4A-9E07-B5619218E599}" type="slidenum">
              <a:rPr lang="en-US" smtClean="0"/>
              <a:t>‹#›</a:t>
            </a:fld>
            <a:endParaRPr lang="en-US"/>
          </a:p>
        </p:txBody>
      </p:sp>
    </p:spTree>
    <p:extLst>
      <p:ext uri="{BB962C8B-B14F-4D97-AF65-F5344CB8AC3E}">
        <p14:creationId xmlns:p14="http://schemas.microsoft.com/office/powerpoint/2010/main" val="20115616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s-ES_tradnl"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Date Placeholder 3"/>
          <p:cNvSpPr>
            <a:spLocks noGrp="1"/>
          </p:cNvSpPr>
          <p:nvPr>
            <p:ph type="dt" sz="half" idx="10"/>
          </p:nvPr>
        </p:nvSpPr>
        <p:spPr/>
        <p:txBody>
          <a:bodyPr/>
          <a:lstStyle/>
          <a:p>
            <a:fld id="{FA676119-3604-0B46-A05B-A6025C8D5A98}" type="datetimeFigureOut">
              <a:rPr lang="en-US" smtClean="0"/>
              <a:t>5/5/2014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7E1C22-2A99-2D4A-9E07-B5619218E599}" type="slidenum">
              <a:rPr lang="en-US" smtClean="0"/>
              <a:t>‹#›</a:t>
            </a:fld>
            <a:endParaRPr lang="en-US"/>
          </a:p>
        </p:txBody>
      </p:sp>
    </p:spTree>
    <p:extLst>
      <p:ext uri="{BB962C8B-B14F-4D97-AF65-F5344CB8AC3E}">
        <p14:creationId xmlns:p14="http://schemas.microsoft.com/office/powerpoint/2010/main" val="36506348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idx="1"/>
          </p:nvPr>
        </p:nvSpPr>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Date Placeholder 3"/>
          <p:cNvSpPr>
            <a:spLocks noGrp="1"/>
          </p:cNvSpPr>
          <p:nvPr>
            <p:ph type="dt" sz="half" idx="10"/>
          </p:nvPr>
        </p:nvSpPr>
        <p:spPr/>
        <p:txBody>
          <a:bodyPr/>
          <a:lstStyle/>
          <a:p>
            <a:fld id="{FA676119-3604-0B46-A05B-A6025C8D5A98}" type="datetimeFigureOut">
              <a:rPr lang="en-US" smtClean="0"/>
              <a:t>5/5/2014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7E1C22-2A99-2D4A-9E07-B5619218E599}" type="slidenum">
              <a:rPr lang="en-US" smtClean="0"/>
              <a:t>‹#›</a:t>
            </a:fld>
            <a:endParaRPr lang="en-US"/>
          </a:p>
        </p:txBody>
      </p:sp>
    </p:spTree>
    <p:extLst>
      <p:ext uri="{BB962C8B-B14F-4D97-AF65-F5344CB8AC3E}">
        <p14:creationId xmlns:p14="http://schemas.microsoft.com/office/powerpoint/2010/main" val="30059247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s-ES_tradnl"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_tradnl" smtClean="0"/>
              <a:t>Click to edit Master text styles</a:t>
            </a:r>
          </a:p>
        </p:txBody>
      </p:sp>
      <p:sp>
        <p:nvSpPr>
          <p:cNvPr id="4" name="Date Placeholder 3"/>
          <p:cNvSpPr>
            <a:spLocks noGrp="1"/>
          </p:cNvSpPr>
          <p:nvPr>
            <p:ph type="dt" sz="half" idx="10"/>
          </p:nvPr>
        </p:nvSpPr>
        <p:spPr/>
        <p:txBody>
          <a:bodyPr/>
          <a:lstStyle/>
          <a:p>
            <a:fld id="{FA676119-3604-0B46-A05B-A6025C8D5A98}" type="datetimeFigureOut">
              <a:rPr lang="en-US" smtClean="0"/>
              <a:t>5/5/2014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7E1C22-2A99-2D4A-9E07-B5619218E599}" type="slidenum">
              <a:rPr lang="en-US" smtClean="0"/>
              <a:t>‹#›</a:t>
            </a:fld>
            <a:endParaRPr lang="en-US"/>
          </a:p>
        </p:txBody>
      </p:sp>
    </p:spTree>
    <p:extLst>
      <p:ext uri="{BB962C8B-B14F-4D97-AF65-F5344CB8AC3E}">
        <p14:creationId xmlns:p14="http://schemas.microsoft.com/office/powerpoint/2010/main" val="36218918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Date Placeholder 4"/>
          <p:cNvSpPr>
            <a:spLocks noGrp="1"/>
          </p:cNvSpPr>
          <p:nvPr>
            <p:ph type="dt" sz="half" idx="10"/>
          </p:nvPr>
        </p:nvSpPr>
        <p:spPr/>
        <p:txBody>
          <a:bodyPr/>
          <a:lstStyle/>
          <a:p>
            <a:fld id="{FA676119-3604-0B46-A05B-A6025C8D5A98}" type="datetimeFigureOut">
              <a:rPr lang="en-US" smtClean="0"/>
              <a:t>5/5/2014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7E1C22-2A99-2D4A-9E07-B5619218E599}" type="slidenum">
              <a:rPr lang="en-US" smtClean="0"/>
              <a:t>‹#›</a:t>
            </a:fld>
            <a:endParaRPr lang="en-US"/>
          </a:p>
        </p:txBody>
      </p:sp>
    </p:spTree>
    <p:extLst>
      <p:ext uri="{BB962C8B-B14F-4D97-AF65-F5344CB8AC3E}">
        <p14:creationId xmlns:p14="http://schemas.microsoft.com/office/powerpoint/2010/main" val="38871804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_tradnl"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7" name="Date Placeholder 6"/>
          <p:cNvSpPr>
            <a:spLocks noGrp="1"/>
          </p:cNvSpPr>
          <p:nvPr>
            <p:ph type="dt" sz="half" idx="10"/>
          </p:nvPr>
        </p:nvSpPr>
        <p:spPr/>
        <p:txBody>
          <a:bodyPr/>
          <a:lstStyle/>
          <a:p>
            <a:fld id="{FA676119-3604-0B46-A05B-A6025C8D5A98}" type="datetimeFigureOut">
              <a:rPr lang="en-US" smtClean="0"/>
              <a:t>5/5/2014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E7E1C22-2A99-2D4A-9E07-B5619218E599}" type="slidenum">
              <a:rPr lang="en-US" smtClean="0"/>
              <a:t>‹#›</a:t>
            </a:fld>
            <a:endParaRPr lang="en-US"/>
          </a:p>
        </p:txBody>
      </p:sp>
    </p:spTree>
    <p:extLst>
      <p:ext uri="{BB962C8B-B14F-4D97-AF65-F5344CB8AC3E}">
        <p14:creationId xmlns:p14="http://schemas.microsoft.com/office/powerpoint/2010/main" val="7610222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n-US"/>
          </a:p>
        </p:txBody>
      </p:sp>
      <p:sp>
        <p:nvSpPr>
          <p:cNvPr id="3" name="Date Placeholder 2"/>
          <p:cNvSpPr>
            <a:spLocks noGrp="1"/>
          </p:cNvSpPr>
          <p:nvPr>
            <p:ph type="dt" sz="half" idx="10"/>
          </p:nvPr>
        </p:nvSpPr>
        <p:spPr/>
        <p:txBody>
          <a:bodyPr/>
          <a:lstStyle/>
          <a:p>
            <a:fld id="{FA676119-3604-0B46-A05B-A6025C8D5A98}" type="datetimeFigureOut">
              <a:rPr lang="en-US" smtClean="0"/>
              <a:t>5/5/2014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E7E1C22-2A99-2D4A-9E07-B5619218E599}" type="slidenum">
              <a:rPr lang="en-US" smtClean="0"/>
              <a:t>‹#›</a:t>
            </a:fld>
            <a:endParaRPr lang="en-US"/>
          </a:p>
        </p:txBody>
      </p:sp>
    </p:spTree>
    <p:extLst>
      <p:ext uri="{BB962C8B-B14F-4D97-AF65-F5344CB8AC3E}">
        <p14:creationId xmlns:p14="http://schemas.microsoft.com/office/powerpoint/2010/main" val="32224196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A676119-3604-0B46-A05B-A6025C8D5A98}" type="datetimeFigureOut">
              <a:rPr lang="en-US" smtClean="0"/>
              <a:t>5/5/2014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E7E1C22-2A99-2D4A-9E07-B5619218E599}" type="slidenum">
              <a:rPr lang="en-US" smtClean="0"/>
              <a:t>‹#›</a:t>
            </a:fld>
            <a:endParaRPr lang="en-US"/>
          </a:p>
        </p:txBody>
      </p:sp>
    </p:spTree>
    <p:extLst>
      <p:ext uri="{BB962C8B-B14F-4D97-AF65-F5344CB8AC3E}">
        <p14:creationId xmlns:p14="http://schemas.microsoft.com/office/powerpoint/2010/main" val="7891300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s-ES_tradnl"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
        <p:nvSpPr>
          <p:cNvPr id="5" name="Date Placeholder 4"/>
          <p:cNvSpPr>
            <a:spLocks noGrp="1"/>
          </p:cNvSpPr>
          <p:nvPr>
            <p:ph type="dt" sz="half" idx="10"/>
          </p:nvPr>
        </p:nvSpPr>
        <p:spPr/>
        <p:txBody>
          <a:bodyPr/>
          <a:lstStyle/>
          <a:p>
            <a:fld id="{FA676119-3604-0B46-A05B-A6025C8D5A98}" type="datetimeFigureOut">
              <a:rPr lang="en-US" smtClean="0"/>
              <a:t>5/5/2014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7E1C22-2A99-2D4A-9E07-B5619218E599}" type="slidenum">
              <a:rPr lang="en-US" smtClean="0"/>
              <a:t>‹#›</a:t>
            </a:fld>
            <a:endParaRPr lang="en-US"/>
          </a:p>
        </p:txBody>
      </p:sp>
    </p:spTree>
    <p:extLst>
      <p:ext uri="{BB962C8B-B14F-4D97-AF65-F5344CB8AC3E}">
        <p14:creationId xmlns:p14="http://schemas.microsoft.com/office/powerpoint/2010/main" val="28754820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s-ES_tradnl"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
        <p:nvSpPr>
          <p:cNvPr id="5" name="Date Placeholder 4"/>
          <p:cNvSpPr>
            <a:spLocks noGrp="1"/>
          </p:cNvSpPr>
          <p:nvPr>
            <p:ph type="dt" sz="half" idx="10"/>
          </p:nvPr>
        </p:nvSpPr>
        <p:spPr/>
        <p:txBody>
          <a:bodyPr/>
          <a:lstStyle/>
          <a:p>
            <a:fld id="{FA676119-3604-0B46-A05B-A6025C8D5A98}" type="datetimeFigureOut">
              <a:rPr lang="en-US" smtClean="0"/>
              <a:t>5/5/2014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7E1C22-2A99-2D4A-9E07-B5619218E599}" type="slidenum">
              <a:rPr lang="en-US" smtClean="0"/>
              <a:t>‹#›</a:t>
            </a:fld>
            <a:endParaRPr lang="en-US"/>
          </a:p>
        </p:txBody>
      </p:sp>
    </p:spTree>
    <p:extLst>
      <p:ext uri="{BB962C8B-B14F-4D97-AF65-F5344CB8AC3E}">
        <p14:creationId xmlns:p14="http://schemas.microsoft.com/office/powerpoint/2010/main" val="9998117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_tradnl"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A676119-3604-0B46-A05B-A6025C8D5A98}" type="datetimeFigureOut">
              <a:rPr lang="en-US" smtClean="0"/>
              <a:t>5/5/2014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E7E1C22-2A99-2D4A-9E07-B5619218E599}" type="slidenum">
              <a:rPr lang="en-US" smtClean="0"/>
              <a:t>‹#›</a:t>
            </a:fld>
            <a:endParaRPr lang="en-US"/>
          </a:p>
        </p:txBody>
      </p:sp>
    </p:spTree>
    <p:extLst>
      <p:ext uri="{BB962C8B-B14F-4D97-AF65-F5344CB8AC3E}">
        <p14:creationId xmlns:p14="http://schemas.microsoft.com/office/powerpoint/2010/main" val="29940325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image" Target="../media/image11.emf"/><Relationship Id="rId5" Type="http://schemas.openxmlformats.org/officeDocument/2006/relationships/oleObject" Target="../embeddings/oleObject1.bin"/><Relationship Id="rId4" Type="http://schemas.openxmlformats.org/officeDocument/2006/relationships/image" Target="../media/image4.emf"/></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9.xml"/><Relationship Id="rId7" Type="http://schemas.openxmlformats.org/officeDocument/2006/relationships/image" Target="../media/image3.emf"/><Relationship Id="rId2" Type="http://schemas.openxmlformats.org/officeDocument/2006/relationships/slideLayout" Target="../slideLayouts/slideLayout1.xml"/><Relationship Id="rId1" Type="http://schemas.openxmlformats.org/officeDocument/2006/relationships/vmlDrawing" Target="../drawings/vmlDrawing2.vml"/><Relationship Id="rId6" Type="http://schemas.openxmlformats.org/officeDocument/2006/relationships/image" Target="../media/image4.emf"/><Relationship Id="rId5" Type="http://schemas.openxmlformats.org/officeDocument/2006/relationships/image" Target="../media/image11.emf"/><Relationship Id="rId4" Type="http://schemas.openxmlformats.org/officeDocument/2006/relationships/oleObject" Target="../embeddings/oleObject2.bin"/></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xml"/><Relationship Id="rId1" Type="http://schemas.openxmlformats.org/officeDocument/2006/relationships/vmlDrawing" Target="../drawings/vmlDrawing3.vml"/><Relationship Id="rId6" Type="http://schemas.openxmlformats.org/officeDocument/2006/relationships/image" Target="../media/image3.emf"/><Relationship Id="rId5" Type="http://schemas.openxmlformats.org/officeDocument/2006/relationships/image" Target="../media/image11.emf"/><Relationship Id="rId4" Type="http://schemas.openxmlformats.org/officeDocument/2006/relationships/oleObject" Target="../embeddings/oleObject3.bin"/></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2.emf"/><Relationship Id="rId4" Type="http://schemas.openxmlformats.org/officeDocument/2006/relationships/image" Target="../media/image4.emf"/></Relationships>
</file>

<file path=ppt/slides/_rels/slide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6.emf"/></Relationships>
</file>

<file path=ppt/slides/_rels/slide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0.emf"/><Relationship Id="rId5" Type="http://schemas.openxmlformats.org/officeDocument/2006/relationships/image" Target="../media/image9.emf"/><Relationship Id="rId4" Type="http://schemas.openxmlformats.org/officeDocument/2006/relationships/image" Target="../media/image8.em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882314" y="663152"/>
            <a:ext cx="7379369" cy="1200329"/>
          </a:xfrm>
          <a:prstGeom prst="rect">
            <a:avLst/>
          </a:prstGeom>
        </p:spPr>
        <p:txBody>
          <a:bodyPr wrap="square">
            <a:spAutoFit/>
          </a:bodyPr>
          <a:lstStyle/>
          <a:p>
            <a:r>
              <a:rPr lang="en-US" sz="3600" dirty="0" smtClean="0">
                <a:solidFill>
                  <a:schemeClr val="bg1"/>
                </a:solidFill>
              </a:rPr>
              <a:t>Anomalous circular </a:t>
            </a:r>
            <a:r>
              <a:rPr lang="en-US" sz="3600" dirty="0" err="1" smtClean="0">
                <a:solidFill>
                  <a:schemeClr val="bg1"/>
                </a:solidFill>
              </a:rPr>
              <a:t>polarisation</a:t>
            </a:r>
            <a:endParaRPr lang="en-US" sz="3600" dirty="0" smtClean="0">
              <a:solidFill>
                <a:schemeClr val="bg1"/>
              </a:solidFill>
            </a:endParaRPr>
          </a:p>
          <a:p>
            <a:r>
              <a:rPr lang="en-US" sz="3600" dirty="0" smtClean="0">
                <a:solidFill>
                  <a:schemeClr val="bg1"/>
                </a:solidFill>
              </a:rPr>
              <a:t>in the He I 1083.0 nm </a:t>
            </a:r>
            <a:r>
              <a:rPr lang="en-US" sz="3600" dirty="0" err="1">
                <a:solidFill>
                  <a:schemeClr val="bg1"/>
                </a:solidFill>
              </a:rPr>
              <a:t>m</a:t>
            </a:r>
            <a:r>
              <a:rPr lang="en-US" sz="3600" dirty="0" err="1" smtClean="0">
                <a:solidFill>
                  <a:schemeClr val="bg1"/>
                </a:solidFill>
              </a:rPr>
              <a:t>ultiplet</a:t>
            </a:r>
            <a:endParaRPr lang="en-US" sz="3600" dirty="0">
              <a:solidFill>
                <a:schemeClr val="bg1"/>
              </a:solidFill>
            </a:endParaRPr>
          </a:p>
        </p:txBody>
      </p:sp>
      <p:sp>
        <p:nvSpPr>
          <p:cNvPr id="5" name="TextBox 4"/>
          <p:cNvSpPr txBox="1"/>
          <p:nvPr/>
        </p:nvSpPr>
        <p:spPr>
          <a:xfrm>
            <a:off x="2941053" y="5374115"/>
            <a:ext cx="5719159" cy="1384995"/>
          </a:xfrm>
          <a:prstGeom prst="rect">
            <a:avLst/>
          </a:prstGeom>
          <a:noFill/>
        </p:spPr>
        <p:txBody>
          <a:bodyPr wrap="none" rtlCol="0">
            <a:spAutoFit/>
          </a:bodyPr>
          <a:lstStyle/>
          <a:p>
            <a:r>
              <a:rPr lang="en-US" sz="2800" dirty="0" smtClean="0">
                <a:solidFill>
                  <a:srgbClr val="FFFFFF"/>
                </a:solidFill>
              </a:rPr>
              <a:t>M. J. </a:t>
            </a:r>
            <a:r>
              <a:rPr lang="en-US" sz="2800" dirty="0" err="1" smtClean="0">
                <a:solidFill>
                  <a:srgbClr val="FFFFFF"/>
                </a:solidFill>
              </a:rPr>
              <a:t>Martínez</a:t>
            </a:r>
            <a:r>
              <a:rPr lang="en-US" sz="2800" dirty="0" smtClean="0">
                <a:solidFill>
                  <a:srgbClr val="FFFFFF"/>
                </a:solidFill>
              </a:rPr>
              <a:t> González</a:t>
            </a:r>
          </a:p>
          <a:p>
            <a:r>
              <a:rPr lang="en-US" sz="2000" dirty="0" smtClean="0">
                <a:solidFill>
                  <a:srgbClr val="FFFFFF"/>
                </a:solidFill>
              </a:rPr>
              <a:t>A. </a:t>
            </a:r>
            <a:r>
              <a:rPr lang="en-US" sz="2000" dirty="0" err="1" smtClean="0">
                <a:solidFill>
                  <a:srgbClr val="FFFFFF"/>
                </a:solidFill>
              </a:rPr>
              <a:t>Asensio</a:t>
            </a:r>
            <a:r>
              <a:rPr lang="en-US" sz="2000" dirty="0" smtClean="0">
                <a:solidFill>
                  <a:srgbClr val="FFFFFF"/>
                </a:solidFill>
              </a:rPr>
              <a:t> Ramos, R. </a:t>
            </a:r>
            <a:r>
              <a:rPr lang="en-US" sz="2000" dirty="0" err="1" smtClean="0">
                <a:solidFill>
                  <a:srgbClr val="FFFFFF"/>
                </a:solidFill>
              </a:rPr>
              <a:t>Manso</a:t>
            </a:r>
            <a:r>
              <a:rPr lang="en-US" sz="2000" dirty="0" smtClean="0">
                <a:solidFill>
                  <a:srgbClr val="FFFFFF"/>
                </a:solidFill>
              </a:rPr>
              <a:t> </a:t>
            </a:r>
            <a:r>
              <a:rPr lang="en-US" sz="2000" dirty="0" err="1" smtClean="0">
                <a:solidFill>
                  <a:srgbClr val="FFFFFF"/>
                </a:solidFill>
              </a:rPr>
              <a:t>Sainz</a:t>
            </a:r>
            <a:r>
              <a:rPr lang="en-US" sz="2000" dirty="0" smtClean="0">
                <a:solidFill>
                  <a:srgbClr val="FFFFFF"/>
                </a:solidFill>
              </a:rPr>
              <a:t>, C. Beck, L. </a:t>
            </a:r>
            <a:r>
              <a:rPr lang="en-US" sz="2000" dirty="0" err="1" smtClean="0">
                <a:solidFill>
                  <a:srgbClr val="FFFFFF"/>
                </a:solidFill>
              </a:rPr>
              <a:t>Belluzzi</a:t>
            </a:r>
            <a:endParaRPr lang="en-US" sz="2000" dirty="0" smtClean="0">
              <a:solidFill>
                <a:srgbClr val="FFFFFF"/>
              </a:solidFill>
            </a:endParaRPr>
          </a:p>
          <a:p>
            <a:endParaRPr lang="en-US" dirty="0">
              <a:solidFill>
                <a:srgbClr val="FFFFFF"/>
              </a:solidFill>
            </a:endParaRPr>
          </a:p>
          <a:p>
            <a:endParaRPr lang="en-US" dirty="0" smtClean="0">
              <a:solidFill>
                <a:srgbClr val="FFFFFF"/>
              </a:solidFill>
            </a:endParaRPr>
          </a:p>
        </p:txBody>
      </p:sp>
    </p:spTree>
    <p:extLst>
      <p:ext uri="{BB962C8B-B14F-4D97-AF65-F5344CB8AC3E}">
        <p14:creationId xmlns:p14="http://schemas.microsoft.com/office/powerpoint/2010/main" val="83439599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5848613" y="125439"/>
            <a:ext cx="3119013" cy="6616922"/>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extBox 1"/>
          <p:cNvSpPr txBox="1"/>
          <p:nvPr/>
        </p:nvSpPr>
        <p:spPr>
          <a:xfrm>
            <a:off x="407620" y="344957"/>
            <a:ext cx="5048209" cy="2862322"/>
          </a:xfrm>
          <a:prstGeom prst="rect">
            <a:avLst/>
          </a:prstGeom>
          <a:noFill/>
        </p:spPr>
        <p:txBody>
          <a:bodyPr wrap="square" rtlCol="0">
            <a:spAutoFit/>
          </a:bodyPr>
          <a:lstStyle/>
          <a:p>
            <a:pPr algn="ctr"/>
            <a:r>
              <a:rPr lang="en-US" sz="2000" dirty="0" smtClean="0">
                <a:solidFill>
                  <a:srgbClr val="FF0000"/>
                </a:solidFill>
              </a:rPr>
              <a:t>one slab with constant properties</a:t>
            </a:r>
          </a:p>
          <a:p>
            <a:endParaRPr lang="en-US" sz="2000" dirty="0" smtClean="0">
              <a:solidFill>
                <a:srgbClr val="3366FF"/>
              </a:solidFill>
            </a:endParaRPr>
          </a:p>
          <a:p>
            <a:endParaRPr lang="en-US" sz="2000" dirty="0">
              <a:solidFill>
                <a:srgbClr val="3366FF"/>
              </a:solidFill>
            </a:endParaRPr>
          </a:p>
          <a:p>
            <a:r>
              <a:rPr lang="en-US" sz="2000" dirty="0" smtClean="0"/>
              <a:t>fits </a:t>
            </a:r>
            <a:r>
              <a:rPr lang="en-US" sz="2000" u="sng" dirty="0" smtClean="0"/>
              <a:t>most of the prominence profiles</a:t>
            </a:r>
            <a:r>
              <a:rPr lang="en-US" sz="2000" dirty="0" smtClean="0"/>
              <a:t>, although some of them have non-zero net circular </a:t>
            </a:r>
            <a:r>
              <a:rPr lang="en-US" sz="2000" dirty="0" err="1" smtClean="0"/>
              <a:t>polarisation</a:t>
            </a:r>
            <a:endParaRPr lang="en-US" sz="2000" dirty="0" smtClean="0"/>
          </a:p>
          <a:p>
            <a:endParaRPr lang="en-US" sz="2000" dirty="0" smtClean="0"/>
          </a:p>
          <a:p>
            <a:r>
              <a:rPr lang="en-US" sz="2000" dirty="0" smtClean="0">
                <a:solidFill>
                  <a:srgbClr val="3366FF"/>
                </a:solidFill>
                <a:sym typeface="Wingdings"/>
              </a:rPr>
              <a:t> </a:t>
            </a:r>
            <a:r>
              <a:rPr lang="en-US" sz="2000" dirty="0">
                <a:solidFill>
                  <a:srgbClr val="3366FF"/>
                </a:solidFill>
                <a:sym typeface="Wingdings"/>
              </a:rPr>
              <a:t>t</a:t>
            </a:r>
            <a:r>
              <a:rPr lang="en-US" sz="2000" dirty="0" smtClean="0">
                <a:solidFill>
                  <a:srgbClr val="3366FF"/>
                </a:solidFill>
                <a:sym typeface="Wingdings"/>
              </a:rPr>
              <a:t>ransfer effects</a:t>
            </a:r>
            <a:r>
              <a:rPr lang="en-US" sz="2000" dirty="0" smtClean="0">
                <a:solidFill>
                  <a:srgbClr val="3366FF"/>
                </a:solidFill>
              </a:rPr>
              <a:t> should be taken </a:t>
            </a:r>
            <a:r>
              <a:rPr lang="en-US" sz="2000" dirty="0" smtClean="0">
                <a:solidFill>
                  <a:srgbClr val="3366FF"/>
                </a:solidFill>
              </a:rPr>
              <a:t>into </a:t>
            </a:r>
            <a:r>
              <a:rPr lang="en-US" sz="2000" dirty="0" smtClean="0">
                <a:solidFill>
                  <a:srgbClr val="3366FF"/>
                </a:solidFill>
              </a:rPr>
              <a:t>account to properly fit those profiles</a:t>
            </a:r>
          </a:p>
        </p:txBody>
      </p:sp>
      <p:pic>
        <p:nvPicPr>
          <p:cNvPr id="3" name="Picture 2" descr="inversiones_1.eps"/>
          <p:cNvPicPr>
            <a:picLocks noChangeAspect="1"/>
          </p:cNvPicPr>
          <p:nvPr/>
        </p:nvPicPr>
        <p:blipFill rotWithShape="1">
          <a:blip r:embed="rId3">
            <a:extLst>
              <a:ext uri="{28A0092B-C50C-407E-A947-70E740481C1C}">
                <a14:useLocalDpi xmlns:a14="http://schemas.microsoft.com/office/drawing/2010/main" val="0"/>
              </a:ext>
            </a:extLst>
          </a:blip>
          <a:srcRect l="56029"/>
          <a:stretch/>
        </p:blipFill>
        <p:spPr>
          <a:xfrm>
            <a:off x="6350327" y="0"/>
            <a:ext cx="2413491" cy="6858000"/>
          </a:xfrm>
          <a:prstGeom prst="rect">
            <a:avLst/>
          </a:prstGeom>
        </p:spPr>
      </p:pic>
      <p:pic>
        <p:nvPicPr>
          <p:cNvPr id="4" name="Picture 3" descr="inversiones_1.eps"/>
          <p:cNvPicPr>
            <a:picLocks noChangeAspect="1"/>
          </p:cNvPicPr>
          <p:nvPr/>
        </p:nvPicPr>
        <p:blipFill rotWithShape="1">
          <a:blip r:embed="rId3">
            <a:extLst>
              <a:ext uri="{28A0092B-C50C-407E-A947-70E740481C1C}">
                <a14:useLocalDpi xmlns:a14="http://schemas.microsoft.com/office/drawing/2010/main" val="0"/>
              </a:ext>
            </a:extLst>
          </a:blip>
          <a:srcRect l="4680" r="86916"/>
          <a:stretch/>
        </p:blipFill>
        <p:spPr>
          <a:xfrm>
            <a:off x="5848613" y="125439"/>
            <a:ext cx="461273" cy="6858000"/>
          </a:xfrm>
          <a:prstGeom prst="rect">
            <a:avLst/>
          </a:prstGeom>
        </p:spPr>
      </p:pic>
      <p:sp>
        <p:nvSpPr>
          <p:cNvPr id="7" name="TextBox 6"/>
          <p:cNvSpPr txBox="1"/>
          <p:nvPr/>
        </p:nvSpPr>
        <p:spPr>
          <a:xfrm>
            <a:off x="5941840" y="6325989"/>
            <a:ext cx="421810" cy="369332"/>
          </a:xfrm>
          <a:prstGeom prst="rect">
            <a:avLst/>
          </a:prstGeom>
          <a:noFill/>
        </p:spPr>
        <p:txBody>
          <a:bodyPr wrap="none" rtlCol="0">
            <a:spAutoFit/>
          </a:bodyPr>
          <a:lstStyle/>
          <a:p>
            <a:r>
              <a:rPr lang="en-US" dirty="0" err="1" smtClean="0"/>
              <a:t>Δλ</a:t>
            </a:r>
            <a:endParaRPr lang="en-US" dirty="0"/>
          </a:p>
        </p:txBody>
      </p:sp>
      <p:graphicFrame>
        <p:nvGraphicFramePr>
          <p:cNvPr id="15" name="Table 14"/>
          <p:cNvGraphicFramePr>
            <a:graphicFrameLocks noGrp="1"/>
          </p:cNvGraphicFramePr>
          <p:nvPr>
            <p:extLst>
              <p:ext uri="{D42A27DB-BD31-4B8C-83A1-F6EECF244321}">
                <p14:modId xmlns:p14="http://schemas.microsoft.com/office/powerpoint/2010/main" val="2728505451"/>
              </p:ext>
            </p:extLst>
          </p:nvPr>
        </p:nvGraphicFramePr>
        <p:xfrm>
          <a:off x="307287" y="3946582"/>
          <a:ext cx="5487854" cy="914400"/>
        </p:xfrm>
        <a:graphic>
          <a:graphicData uri="http://schemas.openxmlformats.org/drawingml/2006/table">
            <a:tbl>
              <a:tblPr firstRow="1" bandRow="1">
                <a:tableStyleId>{2D5ABB26-0587-4C30-8999-92F81FD0307C}</a:tableStyleId>
              </a:tblPr>
              <a:tblGrid>
                <a:gridCol w="742064"/>
                <a:gridCol w="735264"/>
                <a:gridCol w="788736"/>
                <a:gridCol w="748632"/>
                <a:gridCol w="708526"/>
                <a:gridCol w="868948"/>
                <a:gridCol w="895684"/>
              </a:tblGrid>
              <a:tr h="179025">
                <a:tc>
                  <a:txBody>
                    <a:bodyPr/>
                    <a:lstStyle/>
                    <a:p>
                      <a:pPr algn="ctr"/>
                      <a:r>
                        <a:rPr lang="en-US" sz="1600" dirty="0" smtClean="0"/>
                        <a:t>model</a:t>
                      </a:r>
                      <a:endParaRPr lang="en-US" sz="1600"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2"/>
                    </a:solidFill>
                  </a:tcPr>
                </a:tc>
                <a:tc>
                  <a:txBody>
                    <a:bodyPr/>
                    <a:lstStyle/>
                    <a:p>
                      <a:pPr algn="ctr"/>
                      <a:r>
                        <a:rPr lang="el-GR" sz="1600" dirty="0" smtClean="0"/>
                        <a:t>τ</a:t>
                      </a:r>
                      <a:r>
                        <a:rPr lang="en-US" sz="1600" baseline="-25000" dirty="0" smtClean="0"/>
                        <a:t>red</a:t>
                      </a:r>
                      <a:endParaRPr lang="en-US" sz="1600"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2"/>
                    </a:solidFill>
                  </a:tcPr>
                </a:tc>
                <a:tc>
                  <a:txBody>
                    <a:bodyPr/>
                    <a:lstStyle/>
                    <a:p>
                      <a:pPr algn="ctr"/>
                      <a:r>
                        <a:rPr lang="en-US" sz="1600" dirty="0" smtClean="0"/>
                        <a:t>B</a:t>
                      </a:r>
                      <a:r>
                        <a:rPr lang="en-US" sz="1600" baseline="0" dirty="0" smtClean="0"/>
                        <a:t> </a:t>
                      </a:r>
                    </a:p>
                    <a:p>
                      <a:pPr algn="ctr"/>
                      <a:r>
                        <a:rPr lang="en-US" sz="1600" baseline="0" dirty="0" smtClean="0"/>
                        <a:t>[G]</a:t>
                      </a:r>
                      <a:endParaRPr lang="en-US" sz="1600"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2"/>
                    </a:solidFill>
                  </a:tcPr>
                </a:tc>
                <a:tc>
                  <a:txBody>
                    <a:bodyPr/>
                    <a:lstStyle/>
                    <a:p>
                      <a:pPr algn="ctr"/>
                      <a:r>
                        <a:rPr lang="en-US" sz="1600" dirty="0" err="1" smtClean="0"/>
                        <a:t>θ</a:t>
                      </a:r>
                      <a:r>
                        <a:rPr lang="en-US" sz="1600" baseline="-25000" dirty="0" err="1" smtClean="0"/>
                        <a:t>B</a:t>
                      </a:r>
                      <a:endParaRPr lang="en-US" sz="1600" baseline="-25000" dirty="0" smtClean="0"/>
                    </a:p>
                    <a:p>
                      <a:pPr algn="ctr"/>
                      <a:r>
                        <a:rPr lang="en-US" sz="1600" baseline="0" dirty="0" smtClean="0"/>
                        <a:t>[</a:t>
                      </a:r>
                      <a:r>
                        <a:rPr lang="en-US" sz="1600" baseline="0" dirty="0" err="1" smtClean="0"/>
                        <a:t>deg</a:t>
                      </a:r>
                      <a:r>
                        <a:rPr lang="en-US" sz="1600" baseline="0" dirty="0" smtClean="0"/>
                        <a:t>]</a:t>
                      </a:r>
                      <a:endParaRPr lang="en-US" sz="1600" baseline="0"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2"/>
                    </a:solidFill>
                  </a:tcPr>
                </a:tc>
                <a:tc>
                  <a:txBody>
                    <a:bodyPr/>
                    <a:lstStyle/>
                    <a:p>
                      <a:pPr algn="ctr"/>
                      <a:r>
                        <a:rPr lang="en-US" sz="1600" dirty="0" err="1" smtClean="0"/>
                        <a:t>χ</a:t>
                      </a:r>
                      <a:r>
                        <a:rPr lang="en-US" sz="1600" baseline="-25000" dirty="0" err="1" smtClean="0"/>
                        <a:t>B</a:t>
                      </a:r>
                      <a:endParaRPr lang="en-US" sz="1600" baseline="-25000" dirty="0" smtClean="0"/>
                    </a:p>
                    <a:p>
                      <a:pPr algn="ctr"/>
                      <a:r>
                        <a:rPr lang="en-US" sz="1600" baseline="0" dirty="0" smtClean="0"/>
                        <a:t>[</a:t>
                      </a:r>
                      <a:r>
                        <a:rPr lang="en-US" sz="1600" baseline="0" dirty="0" err="1" smtClean="0"/>
                        <a:t>deg</a:t>
                      </a:r>
                      <a:r>
                        <a:rPr lang="en-US" sz="1600" baseline="0" dirty="0" smtClean="0"/>
                        <a:t>]</a:t>
                      </a:r>
                      <a:endParaRPr lang="en-US" sz="1600" baseline="0"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2"/>
                    </a:solidFill>
                  </a:tcPr>
                </a:tc>
                <a:tc>
                  <a:txBody>
                    <a:bodyPr/>
                    <a:lstStyle/>
                    <a:p>
                      <a:pPr algn="ctr"/>
                      <a:r>
                        <a:rPr lang="en-US" sz="1600" dirty="0" err="1" smtClean="0"/>
                        <a:t>v</a:t>
                      </a:r>
                      <a:r>
                        <a:rPr lang="en-US" sz="1600" baseline="-25000" dirty="0" err="1" smtClean="0"/>
                        <a:t>th</a:t>
                      </a:r>
                      <a:endParaRPr lang="en-US" sz="1600" baseline="-25000" dirty="0" smtClean="0"/>
                    </a:p>
                    <a:p>
                      <a:pPr algn="ctr"/>
                      <a:r>
                        <a:rPr lang="en-US" sz="1600" dirty="0" smtClean="0"/>
                        <a:t>[km s</a:t>
                      </a:r>
                      <a:r>
                        <a:rPr lang="en-US" sz="1600" baseline="30000" dirty="0" smtClean="0"/>
                        <a:t>-1</a:t>
                      </a:r>
                      <a:r>
                        <a:rPr lang="en-US" sz="1600" baseline="0" dirty="0" smtClean="0"/>
                        <a:t>]</a:t>
                      </a:r>
                      <a:endParaRPr lang="en-US" sz="1600"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2"/>
                    </a:solidFill>
                  </a:tcPr>
                </a:tc>
                <a:tc>
                  <a:txBody>
                    <a:bodyPr/>
                    <a:lstStyle/>
                    <a:p>
                      <a:pPr algn="ctr"/>
                      <a:r>
                        <a:rPr lang="en-US" sz="1600" dirty="0" err="1" smtClean="0"/>
                        <a:t>v</a:t>
                      </a:r>
                      <a:r>
                        <a:rPr lang="en-US" sz="1600" baseline="-25000" dirty="0" err="1" smtClean="0"/>
                        <a:t>II</a:t>
                      </a:r>
                      <a:endParaRPr lang="en-US" sz="1600" baseline="-25000" dirty="0" smtClean="0"/>
                    </a:p>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t>[km s</a:t>
                      </a:r>
                      <a:r>
                        <a:rPr lang="en-US" sz="1600" baseline="30000" dirty="0" smtClean="0"/>
                        <a:t>-1</a:t>
                      </a:r>
                      <a:r>
                        <a:rPr lang="en-US" sz="1600" baseline="0" dirty="0" smtClean="0"/>
                        <a:t>]</a:t>
                      </a:r>
                      <a:endParaRPr lang="en-US" sz="1600" dirty="0" smtClean="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2"/>
                    </a:solidFill>
                  </a:tcPr>
                </a:tc>
              </a:tr>
              <a:tr h="179025">
                <a:tc>
                  <a:txBody>
                    <a:bodyPr/>
                    <a:lstStyle/>
                    <a:p>
                      <a:pPr algn="ctr"/>
                      <a:r>
                        <a:rPr lang="en-US" sz="1600" dirty="0" smtClean="0"/>
                        <a:t>d</a:t>
                      </a:r>
                      <a:endParaRPr lang="en-US" sz="1600"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FF"/>
                    </a:solidFill>
                  </a:tcPr>
                </a:tc>
                <a:tc>
                  <a:txBody>
                    <a:bodyPr/>
                    <a:lstStyle/>
                    <a:p>
                      <a:pPr algn="ctr"/>
                      <a:r>
                        <a:rPr lang="en-US" sz="1600" dirty="0" smtClean="0"/>
                        <a:t>1.6</a:t>
                      </a:r>
                      <a:endParaRPr lang="en-US" sz="1600"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FF"/>
                    </a:solidFill>
                  </a:tcPr>
                </a:tc>
                <a:tc>
                  <a:txBody>
                    <a:bodyPr/>
                    <a:lstStyle/>
                    <a:p>
                      <a:pPr algn="ctr"/>
                      <a:r>
                        <a:rPr lang="en-US" sz="1600" dirty="0" smtClean="0"/>
                        <a:t>28</a:t>
                      </a:r>
                      <a:endParaRPr lang="en-US" sz="1600"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FF"/>
                    </a:solidFill>
                  </a:tcPr>
                </a:tc>
                <a:tc>
                  <a:txBody>
                    <a:bodyPr/>
                    <a:lstStyle/>
                    <a:p>
                      <a:pPr algn="ctr"/>
                      <a:r>
                        <a:rPr lang="en-US" sz="1600" dirty="0" smtClean="0"/>
                        <a:t>44</a:t>
                      </a:r>
                      <a:endParaRPr lang="en-US" sz="1600"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pattFill prst="ltUpDiag">
                      <a:fgClr>
                        <a:schemeClr val="bg1">
                          <a:lumMod val="75000"/>
                        </a:schemeClr>
                      </a:fgClr>
                      <a:bgClr>
                        <a:prstClr val="white"/>
                      </a:bgClr>
                    </a:pattFill>
                  </a:tcPr>
                </a:tc>
                <a:tc>
                  <a:txBody>
                    <a:bodyPr/>
                    <a:lstStyle/>
                    <a:p>
                      <a:pPr algn="ctr"/>
                      <a:r>
                        <a:rPr lang="en-US" sz="1600" dirty="0" smtClean="0"/>
                        <a:t>3</a:t>
                      </a:r>
                      <a:endParaRPr lang="en-US" sz="1600"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pattFill prst="ltUpDiag">
                      <a:fgClr>
                        <a:schemeClr val="bg1">
                          <a:lumMod val="75000"/>
                        </a:schemeClr>
                      </a:fgClr>
                      <a:bgClr>
                        <a:prstClr val="white"/>
                      </a:bgClr>
                    </a:pattFill>
                  </a:tcPr>
                </a:tc>
                <a:tc>
                  <a:txBody>
                    <a:bodyPr/>
                    <a:lstStyle/>
                    <a:p>
                      <a:pPr algn="ctr"/>
                      <a:r>
                        <a:rPr lang="en-US" sz="1600" dirty="0" smtClean="0"/>
                        <a:t>5.5</a:t>
                      </a:r>
                      <a:endParaRPr lang="en-US" sz="1600"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FF"/>
                    </a:solidFill>
                  </a:tcPr>
                </a:tc>
                <a:tc>
                  <a:txBody>
                    <a:bodyPr/>
                    <a:lstStyle/>
                    <a:p>
                      <a:pPr algn="ctr"/>
                      <a:r>
                        <a:rPr lang="en-US" sz="1600" dirty="0" smtClean="0"/>
                        <a:t>-1.8</a:t>
                      </a:r>
                      <a:endParaRPr lang="en-US" sz="1600"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FF"/>
                    </a:solidFill>
                  </a:tcPr>
                </a:tc>
              </a:tr>
            </a:tbl>
          </a:graphicData>
        </a:graphic>
      </p:graphicFrame>
      <p:sp>
        <p:nvSpPr>
          <p:cNvPr id="16" name="TextBox 15"/>
          <p:cNvSpPr txBox="1"/>
          <p:nvPr/>
        </p:nvSpPr>
        <p:spPr>
          <a:xfrm>
            <a:off x="2660309" y="4997473"/>
            <a:ext cx="1274708" cy="646331"/>
          </a:xfrm>
          <a:prstGeom prst="rect">
            <a:avLst/>
          </a:prstGeom>
          <a:noFill/>
        </p:spPr>
        <p:txBody>
          <a:bodyPr wrap="none" rtlCol="0">
            <a:spAutoFit/>
          </a:bodyPr>
          <a:lstStyle/>
          <a:p>
            <a:pPr algn="ctr"/>
            <a:r>
              <a:rPr lang="en-US" dirty="0"/>
              <a:t>s</a:t>
            </a:r>
            <a:r>
              <a:rPr lang="en-US" dirty="0" smtClean="0"/>
              <a:t>ubject to </a:t>
            </a:r>
          </a:p>
          <a:p>
            <a:pPr algn="ctr"/>
            <a:r>
              <a:rPr lang="en-US" dirty="0" smtClean="0"/>
              <a:t>ambiguities</a:t>
            </a:r>
            <a:endParaRPr lang="en-US" dirty="0"/>
          </a:p>
        </p:txBody>
      </p:sp>
    </p:spTree>
    <p:extLst>
      <p:ext uri="{BB962C8B-B14F-4D97-AF65-F5344CB8AC3E}">
        <p14:creationId xmlns:p14="http://schemas.microsoft.com/office/powerpoint/2010/main" val="229304392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5848613" y="125439"/>
            <a:ext cx="3119013" cy="6616922"/>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extBox 1"/>
          <p:cNvSpPr txBox="1"/>
          <p:nvPr/>
        </p:nvSpPr>
        <p:spPr>
          <a:xfrm>
            <a:off x="314044" y="398429"/>
            <a:ext cx="5048209" cy="2308324"/>
          </a:xfrm>
          <a:prstGeom prst="rect">
            <a:avLst/>
          </a:prstGeom>
          <a:noFill/>
        </p:spPr>
        <p:txBody>
          <a:bodyPr wrap="square" rtlCol="0">
            <a:spAutoFit/>
          </a:bodyPr>
          <a:lstStyle/>
          <a:p>
            <a:r>
              <a:rPr lang="en-US" dirty="0" smtClean="0">
                <a:solidFill>
                  <a:srgbClr val="FF0000"/>
                </a:solidFill>
              </a:rPr>
              <a:t>1: one slab   </a:t>
            </a:r>
          </a:p>
          <a:p>
            <a:endParaRPr lang="en-US" dirty="0">
              <a:solidFill>
                <a:srgbClr val="FF0000"/>
              </a:solidFill>
            </a:endParaRPr>
          </a:p>
          <a:p>
            <a:r>
              <a:rPr lang="en-US" dirty="0" smtClean="0">
                <a:solidFill>
                  <a:srgbClr val="FF0000"/>
                </a:solidFill>
              </a:rPr>
              <a:t>2: o</a:t>
            </a:r>
            <a:r>
              <a:rPr lang="es-ES_tradnl" dirty="0" err="1" smtClean="0">
                <a:solidFill>
                  <a:srgbClr val="FF0000"/>
                </a:solidFill>
              </a:rPr>
              <a:t>ne</a:t>
            </a:r>
            <a:r>
              <a:rPr lang="es-ES_tradnl" dirty="0" smtClean="0">
                <a:solidFill>
                  <a:srgbClr val="FF0000"/>
                </a:solidFill>
              </a:rPr>
              <a:t> </a:t>
            </a:r>
            <a:r>
              <a:rPr lang="es-ES_tradnl" dirty="0" err="1" smtClean="0">
                <a:solidFill>
                  <a:srgbClr val="FF0000"/>
                </a:solidFill>
              </a:rPr>
              <a:t>slab</a:t>
            </a:r>
            <a:r>
              <a:rPr lang="es-ES_tradnl" dirty="0" smtClean="0">
                <a:solidFill>
                  <a:srgbClr val="FF0000"/>
                </a:solidFill>
              </a:rPr>
              <a:t> + ad-hoc </a:t>
            </a:r>
            <a:r>
              <a:rPr lang="es-ES_tradnl" dirty="0" err="1" smtClean="0">
                <a:solidFill>
                  <a:srgbClr val="FF0000"/>
                </a:solidFill>
              </a:rPr>
              <a:t>orientation</a:t>
            </a:r>
            <a:r>
              <a:rPr lang="es-ES_tradnl" dirty="0" smtClean="0">
                <a:solidFill>
                  <a:srgbClr val="FF0000"/>
                </a:solidFill>
              </a:rPr>
              <a:t> of </a:t>
            </a:r>
            <a:r>
              <a:rPr lang="es-ES_tradnl" dirty="0" err="1" smtClean="0">
                <a:solidFill>
                  <a:srgbClr val="FF0000"/>
                </a:solidFill>
              </a:rPr>
              <a:t>the</a:t>
            </a:r>
            <a:r>
              <a:rPr lang="es-ES_tradnl" dirty="0" smtClean="0">
                <a:solidFill>
                  <a:srgbClr val="FF0000"/>
                </a:solidFill>
              </a:rPr>
              <a:t> rad. </a:t>
            </a:r>
            <a:r>
              <a:rPr lang="en-US" dirty="0" smtClean="0">
                <a:solidFill>
                  <a:srgbClr val="FF0000"/>
                </a:solidFill>
              </a:rPr>
              <a:t>F</a:t>
            </a:r>
            <a:r>
              <a:rPr lang="es-ES_tradnl" dirty="0" err="1" smtClean="0">
                <a:solidFill>
                  <a:srgbClr val="FF0000"/>
                </a:solidFill>
              </a:rPr>
              <a:t>ield</a:t>
            </a:r>
            <a:endParaRPr lang="es-ES_tradnl" dirty="0" smtClean="0">
              <a:solidFill>
                <a:srgbClr val="FF0000"/>
              </a:solidFill>
            </a:endParaRPr>
          </a:p>
          <a:p>
            <a:endParaRPr lang="en-US" dirty="0" smtClean="0">
              <a:solidFill>
                <a:srgbClr val="FF0000"/>
              </a:solidFill>
            </a:endParaRPr>
          </a:p>
          <a:p>
            <a:r>
              <a:rPr lang="en-US" dirty="0" smtClean="0">
                <a:solidFill>
                  <a:srgbClr val="3366FF"/>
                </a:solidFill>
              </a:rPr>
              <a:t>3: two slab along LOS</a:t>
            </a:r>
          </a:p>
          <a:p>
            <a:endParaRPr lang="en-US" dirty="0" smtClean="0">
              <a:solidFill>
                <a:srgbClr val="FF0000"/>
              </a:solidFill>
            </a:endParaRPr>
          </a:p>
          <a:p>
            <a:r>
              <a:rPr lang="en-US" dirty="0" smtClean="0">
                <a:solidFill>
                  <a:srgbClr val="3366FF"/>
                </a:solidFill>
              </a:rPr>
              <a:t>4: two slab + ad-hoc orientation of the rad. Field</a:t>
            </a:r>
          </a:p>
          <a:p>
            <a:endParaRPr lang="en-US" dirty="0" smtClean="0">
              <a:solidFill>
                <a:srgbClr val="3366FF"/>
              </a:solidFill>
            </a:endParaRPr>
          </a:p>
        </p:txBody>
      </p:sp>
      <p:sp>
        <p:nvSpPr>
          <p:cNvPr id="7" name="TextBox 6"/>
          <p:cNvSpPr txBox="1"/>
          <p:nvPr/>
        </p:nvSpPr>
        <p:spPr>
          <a:xfrm>
            <a:off x="5941840" y="6325989"/>
            <a:ext cx="921233" cy="369332"/>
          </a:xfrm>
          <a:prstGeom prst="rect">
            <a:avLst/>
          </a:prstGeom>
          <a:noFill/>
        </p:spPr>
        <p:txBody>
          <a:bodyPr wrap="none" rtlCol="0">
            <a:spAutoFit/>
          </a:bodyPr>
          <a:lstStyle/>
          <a:p>
            <a:r>
              <a:rPr lang="en-US" dirty="0" err="1" smtClean="0"/>
              <a:t>Δλ</a:t>
            </a:r>
            <a:r>
              <a:rPr lang="en-US" dirty="0" smtClean="0"/>
              <a:t> [nm]</a:t>
            </a:r>
            <a:endParaRPr lang="en-US" dirty="0"/>
          </a:p>
        </p:txBody>
      </p:sp>
      <p:pic>
        <p:nvPicPr>
          <p:cNvPr id="8" name="Picture 7" descr="inversiones_2.eps"/>
          <p:cNvPicPr>
            <a:picLocks noChangeAspect="1"/>
          </p:cNvPicPr>
          <p:nvPr/>
        </p:nvPicPr>
        <p:blipFill rotWithShape="1">
          <a:blip r:embed="rId4">
            <a:extLst>
              <a:ext uri="{28A0092B-C50C-407E-A947-70E740481C1C}">
                <a14:useLocalDpi xmlns:a14="http://schemas.microsoft.com/office/drawing/2010/main" val="0"/>
              </a:ext>
            </a:extLst>
          </a:blip>
          <a:srcRect r="43458" b="7524"/>
          <a:stretch/>
        </p:blipFill>
        <p:spPr>
          <a:xfrm>
            <a:off x="5460941" y="-15979"/>
            <a:ext cx="3103479" cy="6341968"/>
          </a:xfrm>
          <a:prstGeom prst="rect">
            <a:avLst/>
          </a:prstGeom>
        </p:spPr>
      </p:pic>
      <p:cxnSp>
        <p:nvCxnSpPr>
          <p:cNvPr id="11" name="Straight Connector 10"/>
          <p:cNvCxnSpPr/>
          <p:nvPr/>
        </p:nvCxnSpPr>
        <p:spPr>
          <a:xfrm>
            <a:off x="1470523" y="601580"/>
            <a:ext cx="668421" cy="13369"/>
          </a:xfrm>
          <a:prstGeom prst="line">
            <a:avLst/>
          </a:prstGeom>
          <a:ln>
            <a:solidFill>
              <a:srgbClr val="FF0000"/>
            </a:solidFill>
          </a:ln>
          <a:effectLst/>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a:off x="4966304" y="1168402"/>
            <a:ext cx="668421" cy="13369"/>
          </a:xfrm>
          <a:prstGeom prst="line">
            <a:avLst/>
          </a:prstGeom>
          <a:ln>
            <a:solidFill>
              <a:srgbClr val="FF0000"/>
            </a:solidFill>
            <a:prstDash val="dash"/>
          </a:ln>
          <a:effectLst/>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a:xfrm>
            <a:off x="2478501" y="1703138"/>
            <a:ext cx="668421" cy="13369"/>
          </a:xfrm>
          <a:prstGeom prst="line">
            <a:avLst/>
          </a:prstGeom>
          <a:ln>
            <a:solidFill>
              <a:srgbClr val="3366FF"/>
            </a:solidFill>
          </a:ln>
          <a:effectLst/>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a:off x="4939568" y="2243222"/>
            <a:ext cx="668421" cy="13369"/>
          </a:xfrm>
          <a:prstGeom prst="line">
            <a:avLst/>
          </a:prstGeom>
          <a:ln>
            <a:solidFill>
              <a:srgbClr val="3366FF"/>
            </a:solidFill>
            <a:prstDash val="dash"/>
          </a:ln>
          <a:effectLst/>
        </p:spPr>
        <p:style>
          <a:lnRef idx="2">
            <a:schemeClr val="accent1"/>
          </a:lnRef>
          <a:fillRef idx="0">
            <a:schemeClr val="accent1"/>
          </a:fillRef>
          <a:effectRef idx="1">
            <a:schemeClr val="accent1"/>
          </a:effectRef>
          <a:fontRef idx="minor">
            <a:schemeClr val="tx1"/>
          </a:fontRef>
        </p:style>
      </p:cxnSp>
      <p:graphicFrame>
        <p:nvGraphicFramePr>
          <p:cNvPr id="18" name="Table 17"/>
          <p:cNvGraphicFramePr>
            <a:graphicFrameLocks noGrp="1"/>
          </p:cNvGraphicFramePr>
          <p:nvPr>
            <p:extLst>
              <p:ext uri="{D42A27DB-BD31-4B8C-83A1-F6EECF244321}">
                <p14:modId xmlns:p14="http://schemas.microsoft.com/office/powerpoint/2010/main" val="3217065248"/>
              </p:ext>
            </p:extLst>
          </p:nvPr>
        </p:nvGraphicFramePr>
        <p:xfrm>
          <a:off x="227079" y="3304918"/>
          <a:ext cx="5487854" cy="2590800"/>
        </p:xfrm>
        <a:graphic>
          <a:graphicData uri="http://schemas.openxmlformats.org/drawingml/2006/table">
            <a:tbl>
              <a:tblPr firstRow="1" bandRow="1">
                <a:tableStyleId>{2D5ABB26-0587-4C30-8999-92F81FD0307C}</a:tableStyleId>
              </a:tblPr>
              <a:tblGrid>
                <a:gridCol w="637944"/>
                <a:gridCol w="632098"/>
                <a:gridCol w="678067"/>
                <a:gridCol w="643590"/>
                <a:gridCol w="609112"/>
                <a:gridCol w="747025"/>
                <a:gridCol w="770009"/>
                <a:gridCol w="770009"/>
              </a:tblGrid>
              <a:tr h="179025">
                <a:tc>
                  <a:txBody>
                    <a:bodyPr/>
                    <a:lstStyle/>
                    <a:p>
                      <a:pPr algn="ctr"/>
                      <a:r>
                        <a:rPr lang="en-US" sz="1600" dirty="0" smtClean="0"/>
                        <a:t>model</a:t>
                      </a:r>
                      <a:endParaRPr lang="en-US" sz="1600"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EEECE1"/>
                    </a:solidFill>
                  </a:tcPr>
                </a:tc>
                <a:tc>
                  <a:txBody>
                    <a:bodyPr/>
                    <a:lstStyle/>
                    <a:p>
                      <a:pPr algn="ctr"/>
                      <a:r>
                        <a:rPr lang="el-GR" sz="1600" dirty="0" smtClean="0"/>
                        <a:t>τ</a:t>
                      </a:r>
                      <a:r>
                        <a:rPr lang="en-US" sz="1600" baseline="-25000" dirty="0" smtClean="0"/>
                        <a:t>red</a:t>
                      </a:r>
                      <a:endParaRPr lang="en-US" sz="1600"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EEECE1"/>
                    </a:solidFill>
                  </a:tcPr>
                </a:tc>
                <a:tc>
                  <a:txBody>
                    <a:bodyPr/>
                    <a:lstStyle/>
                    <a:p>
                      <a:pPr algn="ctr"/>
                      <a:r>
                        <a:rPr lang="en-US" sz="1600" dirty="0" smtClean="0"/>
                        <a:t>B</a:t>
                      </a:r>
                      <a:r>
                        <a:rPr lang="en-US" sz="1600" baseline="0" dirty="0" smtClean="0"/>
                        <a:t> </a:t>
                      </a:r>
                    </a:p>
                    <a:p>
                      <a:pPr algn="ctr"/>
                      <a:r>
                        <a:rPr lang="en-US" sz="1600" baseline="0" dirty="0" smtClean="0"/>
                        <a:t>[G]</a:t>
                      </a:r>
                      <a:endParaRPr lang="en-US" sz="1600"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EEECE1"/>
                    </a:solidFill>
                  </a:tcPr>
                </a:tc>
                <a:tc>
                  <a:txBody>
                    <a:bodyPr/>
                    <a:lstStyle/>
                    <a:p>
                      <a:pPr algn="ctr"/>
                      <a:r>
                        <a:rPr lang="en-US" sz="1600" dirty="0" err="1" smtClean="0"/>
                        <a:t>θ</a:t>
                      </a:r>
                      <a:r>
                        <a:rPr lang="en-US" sz="1600" baseline="-25000" dirty="0" err="1" smtClean="0"/>
                        <a:t>B</a:t>
                      </a:r>
                      <a:endParaRPr lang="en-US" sz="1600" baseline="-25000" dirty="0" smtClean="0"/>
                    </a:p>
                    <a:p>
                      <a:pPr algn="ctr"/>
                      <a:r>
                        <a:rPr lang="en-US" sz="1600" baseline="0" dirty="0" smtClean="0"/>
                        <a:t>[</a:t>
                      </a:r>
                      <a:r>
                        <a:rPr lang="en-US" sz="1600" baseline="0" dirty="0" err="1" smtClean="0"/>
                        <a:t>deg</a:t>
                      </a:r>
                      <a:r>
                        <a:rPr lang="en-US" sz="1600" baseline="0" dirty="0" smtClean="0"/>
                        <a:t>]</a:t>
                      </a:r>
                      <a:endParaRPr lang="en-US" sz="1600" baseline="0"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EEECE1"/>
                    </a:solidFill>
                  </a:tcPr>
                </a:tc>
                <a:tc>
                  <a:txBody>
                    <a:bodyPr/>
                    <a:lstStyle/>
                    <a:p>
                      <a:pPr algn="ctr"/>
                      <a:r>
                        <a:rPr lang="en-US" sz="1600" dirty="0" err="1" smtClean="0"/>
                        <a:t>χ</a:t>
                      </a:r>
                      <a:r>
                        <a:rPr lang="en-US" sz="1600" baseline="-25000" dirty="0" err="1" smtClean="0"/>
                        <a:t>B</a:t>
                      </a:r>
                      <a:endParaRPr lang="en-US" sz="1600" baseline="-25000" dirty="0" smtClean="0"/>
                    </a:p>
                    <a:p>
                      <a:pPr algn="ctr"/>
                      <a:r>
                        <a:rPr lang="en-US" sz="1600" baseline="0" dirty="0" smtClean="0"/>
                        <a:t>[</a:t>
                      </a:r>
                      <a:r>
                        <a:rPr lang="en-US" sz="1600" baseline="0" dirty="0" err="1" smtClean="0"/>
                        <a:t>deg</a:t>
                      </a:r>
                      <a:r>
                        <a:rPr lang="en-US" sz="1600" baseline="0" dirty="0" smtClean="0"/>
                        <a:t>]</a:t>
                      </a:r>
                      <a:endParaRPr lang="en-US" sz="1600" baseline="0"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EEECE1"/>
                    </a:solidFill>
                  </a:tcPr>
                </a:tc>
                <a:tc>
                  <a:txBody>
                    <a:bodyPr/>
                    <a:lstStyle/>
                    <a:p>
                      <a:pPr algn="ctr"/>
                      <a:r>
                        <a:rPr lang="en-US" sz="1600" dirty="0" err="1" smtClean="0"/>
                        <a:t>v</a:t>
                      </a:r>
                      <a:r>
                        <a:rPr lang="en-US" sz="1600" baseline="-25000" dirty="0" err="1" smtClean="0"/>
                        <a:t>th</a:t>
                      </a:r>
                      <a:endParaRPr lang="en-US" sz="1600" baseline="-25000" dirty="0" smtClean="0"/>
                    </a:p>
                    <a:p>
                      <a:pPr algn="ctr"/>
                      <a:r>
                        <a:rPr lang="en-US" sz="1600" dirty="0" smtClean="0"/>
                        <a:t>[km s</a:t>
                      </a:r>
                      <a:r>
                        <a:rPr lang="en-US" sz="1600" baseline="30000" dirty="0" smtClean="0"/>
                        <a:t>-1</a:t>
                      </a:r>
                      <a:r>
                        <a:rPr lang="en-US" sz="1600" baseline="0" dirty="0" smtClean="0"/>
                        <a:t>]</a:t>
                      </a:r>
                      <a:endParaRPr lang="en-US" sz="1600"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EEECE1"/>
                    </a:solidFill>
                  </a:tcPr>
                </a:tc>
                <a:tc>
                  <a:txBody>
                    <a:bodyPr/>
                    <a:lstStyle/>
                    <a:p>
                      <a:pPr algn="ctr"/>
                      <a:r>
                        <a:rPr lang="en-US" sz="1600" dirty="0" err="1" smtClean="0"/>
                        <a:t>v</a:t>
                      </a:r>
                      <a:r>
                        <a:rPr lang="en-US" sz="1600" baseline="-25000" dirty="0" err="1" smtClean="0"/>
                        <a:t>II</a:t>
                      </a:r>
                      <a:endParaRPr lang="en-US" sz="1600" baseline="-25000" dirty="0" smtClean="0"/>
                    </a:p>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t>[km s</a:t>
                      </a:r>
                      <a:r>
                        <a:rPr lang="en-US" sz="1600" baseline="30000" dirty="0" smtClean="0"/>
                        <a:t>-1</a:t>
                      </a:r>
                      <a:r>
                        <a:rPr lang="en-US" sz="1600" baseline="0" dirty="0" smtClean="0"/>
                        <a:t>]</a:t>
                      </a:r>
                      <a:endParaRPr lang="en-US" sz="1600" dirty="0" smtClean="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EEECE1"/>
                    </a:solidFill>
                  </a:tcPr>
                </a:tc>
                <a:tc>
                  <a:txBody>
                    <a:bodyPr/>
                    <a:lstStyle/>
                    <a:p>
                      <a:pPr algn="ctr"/>
                      <a:endParaRPr lang="en-US" sz="1600"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EEECE1"/>
                    </a:solidFill>
                  </a:tcPr>
                </a:tc>
              </a:tr>
              <a:tr h="179025">
                <a:tc>
                  <a:txBody>
                    <a:bodyPr/>
                    <a:lstStyle/>
                    <a:p>
                      <a:pPr algn="ctr"/>
                      <a:r>
                        <a:rPr lang="en-US" sz="1600" dirty="0" smtClean="0"/>
                        <a:t>a1</a:t>
                      </a:r>
                      <a:endParaRPr lang="en-US" sz="1600"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FF"/>
                    </a:solidFill>
                  </a:tcPr>
                </a:tc>
                <a:tc>
                  <a:txBody>
                    <a:bodyPr/>
                    <a:lstStyle/>
                    <a:p>
                      <a:pPr algn="ctr"/>
                      <a:r>
                        <a:rPr lang="en-US" sz="1600" dirty="0" smtClean="0"/>
                        <a:t>0.83</a:t>
                      </a:r>
                      <a:endParaRPr lang="en-US" sz="1600"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FF"/>
                    </a:solidFill>
                  </a:tcPr>
                </a:tc>
                <a:tc>
                  <a:txBody>
                    <a:bodyPr/>
                    <a:lstStyle/>
                    <a:p>
                      <a:pPr algn="ctr"/>
                      <a:r>
                        <a:rPr lang="en-US" sz="1600" dirty="0" smtClean="0"/>
                        <a:t>28</a:t>
                      </a:r>
                      <a:endParaRPr lang="en-US" sz="1600"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FF"/>
                    </a:solidFill>
                  </a:tcPr>
                </a:tc>
                <a:tc>
                  <a:txBody>
                    <a:bodyPr/>
                    <a:lstStyle/>
                    <a:p>
                      <a:pPr algn="ctr"/>
                      <a:r>
                        <a:rPr lang="en-US" sz="1600" dirty="0" smtClean="0"/>
                        <a:t>18</a:t>
                      </a:r>
                      <a:endParaRPr lang="en-US" sz="1600"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FF"/>
                    </a:solidFill>
                  </a:tcPr>
                </a:tc>
                <a:tc>
                  <a:txBody>
                    <a:bodyPr/>
                    <a:lstStyle/>
                    <a:p>
                      <a:pPr algn="ctr"/>
                      <a:r>
                        <a:rPr lang="en-US" sz="1600" dirty="0" smtClean="0"/>
                        <a:t>58</a:t>
                      </a:r>
                      <a:endParaRPr lang="en-US" sz="1600"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FF"/>
                    </a:solidFill>
                  </a:tcPr>
                </a:tc>
                <a:tc>
                  <a:txBody>
                    <a:bodyPr/>
                    <a:lstStyle/>
                    <a:p>
                      <a:pPr algn="ctr"/>
                      <a:r>
                        <a:rPr lang="en-US" sz="1600" dirty="0" smtClean="0"/>
                        <a:t>11</a:t>
                      </a:r>
                      <a:endParaRPr lang="en-US" sz="1600"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FF"/>
                    </a:solidFill>
                  </a:tcPr>
                </a:tc>
                <a:tc>
                  <a:txBody>
                    <a:bodyPr/>
                    <a:lstStyle/>
                    <a:p>
                      <a:pPr algn="ctr"/>
                      <a:r>
                        <a:rPr lang="en-US" sz="1600" dirty="0" smtClean="0"/>
                        <a:t>-1.5</a:t>
                      </a:r>
                      <a:endParaRPr lang="en-US" sz="1600"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FF"/>
                    </a:solidFill>
                  </a:tcPr>
                </a:tc>
                <a:tc>
                  <a:txBody>
                    <a:bodyPr/>
                    <a:lstStyle/>
                    <a:p>
                      <a:pPr algn="ctr"/>
                      <a:endParaRPr lang="en-US" sz="1600"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FF"/>
                    </a:solidFill>
                  </a:tcPr>
                </a:tc>
              </a:tr>
              <a:tr h="179025">
                <a:tc>
                  <a:txBody>
                    <a:bodyPr/>
                    <a:lstStyle/>
                    <a:p>
                      <a:pPr algn="ctr"/>
                      <a:r>
                        <a:rPr lang="en-US" sz="1600" dirty="0" smtClean="0"/>
                        <a:t>a2</a:t>
                      </a:r>
                      <a:endParaRPr lang="en-US" sz="1600"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FF"/>
                    </a:solidFill>
                  </a:tcPr>
                </a:tc>
                <a:tc>
                  <a:txBody>
                    <a:bodyPr/>
                    <a:lstStyle/>
                    <a:p>
                      <a:pPr algn="ctr"/>
                      <a:r>
                        <a:rPr lang="en-US" sz="1600" dirty="0" smtClean="0"/>
                        <a:t>0.83</a:t>
                      </a:r>
                      <a:endParaRPr lang="en-US" sz="1600"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FF"/>
                    </a:solidFill>
                  </a:tcPr>
                </a:tc>
                <a:tc>
                  <a:txBody>
                    <a:bodyPr/>
                    <a:lstStyle/>
                    <a:p>
                      <a:pPr algn="ctr"/>
                      <a:r>
                        <a:rPr lang="en-US" sz="1600" dirty="0" smtClean="0"/>
                        <a:t>11</a:t>
                      </a:r>
                      <a:endParaRPr lang="en-US" sz="1600"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FF"/>
                    </a:solidFill>
                  </a:tcPr>
                </a:tc>
                <a:tc>
                  <a:txBody>
                    <a:bodyPr/>
                    <a:lstStyle/>
                    <a:p>
                      <a:pPr algn="ctr"/>
                      <a:r>
                        <a:rPr lang="en-US" sz="1600" dirty="0" smtClean="0"/>
                        <a:t>87</a:t>
                      </a:r>
                      <a:endParaRPr lang="en-US" sz="1600"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FF"/>
                    </a:solidFill>
                  </a:tcPr>
                </a:tc>
                <a:tc>
                  <a:txBody>
                    <a:bodyPr/>
                    <a:lstStyle/>
                    <a:p>
                      <a:pPr algn="ctr"/>
                      <a:r>
                        <a:rPr lang="en-US" sz="1600" dirty="0" smtClean="0"/>
                        <a:t>57</a:t>
                      </a:r>
                      <a:endParaRPr lang="en-US" sz="1600"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FF"/>
                    </a:solidFill>
                  </a:tcPr>
                </a:tc>
                <a:tc>
                  <a:txBody>
                    <a:bodyPr/>
                    <a:lstStyle/>
                    <a:p>
                      <a:pPr algn="ctr"/>
                      <a:r>
                        <a:rPr lang="en-US" sz="1600" dirty="0" smtClean="0"/>
                        <a:t>11</a:t>
                      </a:r>
                      <a:endParaRPr lang="en-US" sz="1600"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FF"/>
                    </a:solidFill>
                  </a:tcPr>
                </a:tc>
                <a:tc>
                  <a:txBody>
                    <a:bodyPr/>
                    <a:lstStyle/>
                    <a:p>
                      <a:pPr algn="ctr"/>
                      <a:r>
                        <a:rPr lang="en-US" sz="1600" dirty="0" smtClean="0"/>
                        <a:t>-1.5</a:t>
                      </a:r>
                      <a:endParaRPr lang="en-US" sz="1600"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FF"/>
                    </a:solidFill>
                  </a:tcPr>
                </a:tc>
                <a:tc>
                  <a:txBody>
                    <a:bodyPr/>
                    <a:lstStyle/>
                    <a:p>
                      <a:pPr algn="ctr"/>
                      <a:r>
                        <a:rPr lang="en-US" sz="1600" dirty="0" smtClean="0"/>
                        <a:t>0.05</a:t>
                      </a:r>
                      <a:endParaRPr lang="en-US" sz="1600"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FF"/>
                    </a:solidFill>
                  </a:tcPr>
                </a:tc>
              </a:tr>
              <a:tr h="179025">
                <a:tc>
                  <a:txBody>
                    <a:bodyPr/>
                    <a:lstStyle/>
                    <a:p>
                      <a:pPr algn="ctr"/>
                      <a:r>
                        <a:rPr lang="en-US" sz="1600" dirty="0" smtClean="0"/>
                        <a:t>a3</a:t>
                      </a:r>
                      <a:endParaRPr lang="en-US" sz="1600"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66"/>
                    </a:solidFill>
                  </a:tcPr>
                </a:tc>
                <a:tc>
                  <a:txBody>
                    <a:bodyPr/>
                    <a:lstStyle/>
                    <a:p>
                      <a:pPr algn="ctr"/>
                      <a:r>
                        <a:rPr lang="en-US" sz="1600" dirty="0" smtClean="0"/>
                        <a:t>0.78</a:t>
                      </a:r>
                      <a:endParaRPr lang="en-US" sz="1600"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66"/>
                    </a:solidFill>
                  </a:tcPr>
                </a:tc>
                <a:tc>
                  <a:txBody>
                    <a:bodyPr/>
                    <a:lstStyle/>
                    <a:p>
                      <a:pPr algn="ctr"/>
                      <a:r>
                        <a:rPr lang="en-US" sz="1600" dirty="0" smtClean="0"/>
                        <a:t>79</a:t>
                      </a:r>
                      <a:endParaRPr lang="en-US" sz="1600"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66"/>
                    </a:solidFill>
                  </a:tcPr>
                </a:tc>
                <a:tc>
                  <a:txBody>
                    <a:bodyPr/>
                    <a:lstStyle/>
                    <a:p>
                      <a:pPr algn="ctr"/>
                      <a:r>
                        <a:rPr lang="en-US" sz="1600" dirty="0" smtClean="0"/>
                        <a:t>38</a:t>
                      </a:r>
                      <a:endParaRPr lang="en-US" sz="1600"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66"/>
                    </a:solidFill>
                  </a:tcPr>
                </a:tc>
                <a:tc>
                  <a:txBody>
                    <a:bodyPr/>
                    <a:lstStyle/>
                    <a:p>
                      <a:pPr algn="ctr"/>
                      <a:r>
                        <a:rPr lang="en-US" sz="1600" dirty="0" smtClean="0"/>
                        <a:t>4</a:t>
                      </a:r>
                      <a:endParaRPr lang="en-US" sz="1600"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66"/>
                    </a:solidFill>
                  </a:tcPr>
                </a:tc>
                <a:tc>
                  <a:txBody>
                    <a:bodyPr/>
                    <a:lstStyle/>
                    <a:p>
                      <a:pPr algn="ctr"/>
                      <a:r>
                        <a:rPr lang="en-US" sz="1600" dirty="0" smtClean="0"/>
                        <a:t>9</a:t>
                      </a:r>
                      <a:endParaRPr lang="en-US" sz="1600"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66"/>
                    </a:solidFill>
                  </a:tcPr>
                </a:tc>
                <a:tc>
                  <a:txBody>
                    <a:bodyPr/>
                    <a:lstStyle/>
                    <a:p>
                      <a:pPr algn="ctr"/>
                      <a:r>
                        <a:rPr lang="en-US" sz="1600" dirty="0" smtClean="0"/>
                        <a:t>-0.8</a:t>
                      </a:r>
                      <a:endParaRPr lang="en-US" sz="1600"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66"/>
                    </a:solidFill>
                  </a:tcPr>
                </a:tc>
                <a:tc>
                  <a:txBody>
                    <a:bodyPr/>
                    <a:lstStyle/>
                    <a:p>
                      <a:pPr algn="ctr"/>
                      <a:endParaRPr lang="en-US" sz="1600"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66"/>
                    </a:solidFill>
                  </a:tcPr>
                </a:tc>
              </a:tr>
              <a:tr h="179025">
                <a:tc>
                  <a:txBody>
                    <a:bodyPr/>
                    <a:lstStyle/>
                    <a:p>
                      <a:pPr algn="ctr"/>
                      <a:endParaRPr lang="en-US" sz="1600"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66"/>
                    </a:solidFill>
                  </a:tcPr>
                </a:tc>
                <a:tc>
                  <a:txBody>
                    <a:bodyPr/>
                    <a:lstStyle/>
                    <a:p>
                      <a:pPr algn="ctr"/>
                      <a:r>
                        <a:rPr lang="en-US" sz="1600" dirty="0" smtClean="0"/>
                        <a:t>0.54</a:t>
                      </a:r>
                      <a:endParaRPr lang="en-US" sz="1600"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66"/>
                    </a:solidFill>
                  </a:tcPr>
                </a:tc>
                <a:tc>
                  <a:txBody>
                    <a:bodyPr/>
                    <a:lstStyle/>
                    <a:p>
                      <a:pPr algn="ctr"/>
                      <a:r>
                        <a:rPr lang="en-US" sz="1600" dirty="0" smtClean="0"/>
                        <a:t>179</a:t>
                      </a:r>
                      <a:endParaRPr lang="en-US" sz="1600"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66"/>
                    </a:solidFill>
                  </a:tcPr>
                </a:tc>
                <a:tc>
                  <a:txBody>
                    <a:bodyPr/>
                    <a:lstStyle/>
                    <a:p>
                      <a:pPr algn="ctr"/>
                      <a:r>
                        <a:rPr lang="en-US" sz="1600" dirty="0" smtClean="0"/>
                        <a:t>94</a:t>
                      </a:r>
                      <a:endParaRPr lang="en-US" sz="1600"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66"/>
                    </a:solidFill>
                  </a:tcPr>
                </a:tc>
                <a:tc>
                  <a:txBody>
                    <a:bodyPr/>
                    <a:lstStyle/>
                    <a:p>
                      <a:pPr algn="ctr"/>
                      <a:r>
                        <a:rPr lang="en-US" sz="1600" dirty="0" smtClean="0"/>
                        <a:t>109</a:t>
                      </a:r>
                      <a:endParaRPr lang="en-US" sz="1600"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66"/>
                    </a:solidFill>
                  </a:tcPr>
                </a:tc>
                <a:tc>
                  <a:txBody>
                    <a:bodyPr/>
                    <a:lstStyle/>
                    <a:p>
                      <a:pPr algn="ctr"/>
                      <a:r>
                        <a:rPr lang="en-US" sz="1600" dirty="0" smtClean="0"/>
                        <a:t>10.4</a:t>
                      </a:r>
                      <a:endParaRPr lang="en-US" sz="1600"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66"/>
                    </a:solidFill>
                  </a:tcPr>
                </a:tc>
                <a:tc>
                  <a:txBody>
                    <a:bodyPr/>
                    <a:lstStyle/>
                    <a:p>
                      <a:pPr algn="ctr"/>
                      <a:r>
                        <a:rPr lang="en-US" sz="1600" dirty="0" smtClean="0"/>
                        <a:t>-2.7</a:t>
                      </a:r>
                      <a:endParaRPr lang="en-US" sz="1600"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66"/>
                    </a:solidFill>
                  </a:tcPr>
                </a:tc>
                <a:tc>
                  <a:txBody>
                    <a:bodyPr/>
                    <a:lstStyle/>
                    <a:p>
                      <a:pPr algn="ctr"/>
                      <a:endParaRPr lang="en-US" sz="1600"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66"/>
                    </a:solidFill>
                  </a:tcPr>
                </a:tc>
              </a:tr>
              <a:tr h="179025">
                <a:tc>
                  <a:txBody>
                    <a:bodyPr/>
                    <a:lstStyle/>
                    <a:p>
                      <a:pPr algn="ctr"/>
                      <a:r>
                        <a:rPr lang="en-US" sz="1600" dirty="0" smtClean="0"/>
                        <a:t>a4</a:t>
                      </a:r>
                      <a:endParaRPr lang="en-US" sz="1600"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FF"/>
                    </a:solidFill>
                  </a:tcPr>
                </a:tc>
                <a:tc>
                  <a:txBody>
                    <a:bodyPr/>
                    <a:lstStyle/>
                    <a:p>
                      <a:pPr algn="ctr"/>
                      <a:r>
                        <a:rPr lang="en-US" sz="1600" dirty="0" smtClean="0"/>
                        <a:t>0.78</a:t>
                      </a:r>
                      <a:endParaRPr lang="en-US" sz="1600"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FF"/>
                    </a:solidFill>
                  </a:tcPr>
                </a:tc>
                <a:tc>
                  <a:txBody>
                    <a:bodyPr/>
                    <a:lstStyle/>
                    <a:p>
                      <a:pPr algn="ctr"/>
                      <a:r>
                        <a:rPr lang="en-US" sz="1600" dirty="0" smtClean="0"/>
                        <a:t>57</a:t>
                      </a:r>
                      <a:endParaRPr lang="en-US" sz="1600"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FF"/>
                    </a:solidFill>
                  </a:tcPr>
                </a:tc>
                <a:tc>
                  <a:txBody>
                    <a:bodyPr/>
                    <a:lstStyle/>
                    <a:p>
                      <a:pPr algn="ctr"/>
                      <a:r>
                        <a:rPr lang="en-US" sz="1600" dirty="0" smtClean="0"/>
                        <a:t>36</a:t>
                      </a:r>
                      <a:endParaRPr lang="en-US" sz="1600"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FF"/>
                    </a:solidFill>
                  </a:tcPr>
                </a:tc>
                <a:tc>
                  <a:txBody>
                    <a:bodyPr/>
                    <a:lstStyle/>
                    <a:p>
                      <a:pPr algn="ctr"/>
                      <a:r>
                        <a:rPr lang="en-US" sz="1600" dirty="0" smtClean="0"/>
                        <a:t>3</a:t>
                      </a:r>
                      <a:endParaRPr lang="en-US" sz="1600"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FF"/>
                    </a:solidFill>
                  </a:tcPr>
                </a:tc>
                <a:tc>
                  <a:txBody>
                    <a:bodyPr/>
                    <a:lstStyle/>
                    <a:p>
                      <a:pPr algn="ctr"/>
                      <a:r>
                        <a:rPr lang="en-US" sz="1600" dirty="0" smtClean="0"/>
                        <a:t>9</a:t>
                      </a:r>
                      <a:endParaRPr lang="en-US" sz="1600"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FF"/>
                    </a:solidFill>
                  </a:tcPr>
                </a:tc>
                <a:tc>
                  <a:txBody>
                    <a:bodyPr/>
                    <a:lstStyle/>
                    <a:p>
                      <a:pPr algn="ctr"/>
                      <a:r>
                        <a:rPr lang="en-US" sz="1600" dirty="0" smtClean="0"/>
                        <a:t>-0.5</a:t>
                      </a:r>
                      <a:endParaRPr lang="en-US" sz="1600"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FF"/>
                    </a:solidFill>
                  </a:tcPr>
                </a:tc>
                <a:tc>
                  <a:txBody>
                    <a:bodyPr/>
                    <a:lstStyle/>
                    <a:p>
                      <a:pPr algn="ctr"/>
                      <a:r>
                        <a:rPr lang="en-US" sz="1600" dirty="0" smtClean="0"/>
                        <a:t>0.013</a:t>
                      </a:r>
                      <a:endParaRPr lang="en-US" sz="1600"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FF"/>
                    </a:solidFill>
                  </a:tcPr>
                </a:tc>
              </a:tr>
              <a:tr h="179025">
                <a:tc>
                  <a:txBody>
                    <a:bodyPr/>
                    <a:lstStyle/>
                    <a:p>
                      <a:pPr algn="ctr"/>
                      <a:endParaRPr lang="en-US" sz="1600"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FF"/>
                    </a:solidFill>
                  </a:tcPr>
                </a:tc>
                <a:tc>
                  <a:txBody>
                    <a:bodyPr/>
                    <a:lstStyle/>
                    <a:p>
                      <a:pPr algn="ctr"/>
                      <a:r>
                        <a:rPr lang="en-US" sz="1600" dirty="0" smtClean="0"/>
                        <a:t>0.54</a:t>
                      </a:r>
                      <a:endParaRPr lang="en-US" sz="1600"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FF"/>
                    </a:solidFill>
                  </a:tcPr>
                </a:tc>
                <a:tc>
                  <a:txBody>
                    <a:bodyPr/>
                    <a:lstStyle/>
                    <a:p>
                      <a:pPr algn="ctr"/>
                      <a:r>
                        <a:rPr lang="en-US" sz="1600" dirty="0" smtClean="0"/>
                        <a:t>93</a:t>
                      </a:r>
                      <a:endParaRPr lang="en-US" sz="1600"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FF"/>
                    </a:solidFill>
                  </a:tcPr>
                </a:tc>
                <a:tc>
                  <a:txBody>
                    <a:bodyPr/>
                    <a:lstStyle/>
                    <a:p>
                      <a:pPr algn="ctr"/>
                      <a:r>
                        <a:rPr lang="en-US" sz="1600" dirty="0" smtClean="0"/>
                        <a:t>93</a:t>
                      </a:r>
                      <a:endParaRPr lang="en-US" sz="1600"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FF"/>
                    </a:solidFill>
                  </a:tcPr>
                </a:tc>
                <a:tc>
                  <a:txBody>
                    <a:bodyPr/>
                    <a:lstStyle/>
                    <a:p>
                      <a:pPr algn="ctr"/>
                      <a:r>
                        <a:rPr lang="en-US" sz="1600" dirty="0" smtClean="0"/>
                        <a:t>119</a:t>
                      </a:r>
                      <a:endParaRPr lang="en-US" sz="1600"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FF"/>
                    </a:solidFill>
                  </a:tcPr>
                </a:tc>
                <a:tc>
                  <a:txBody>
                    <a:bodyPr/>
                    <a:lstStyle/>
                    <a:p>
                      <a:pPr algn="ctr"/>
                      <a:r>
                        <a:rPr lang="en-US" sz="1600" dirty="0" smtClean="0"/>
                        <a:t>10.4</a:t>
                      </a:r>
                      <a:endParaRPr lang="en-US" sz="1600"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FF"/>
                    </a:solidFill>
                  </a:tcPr>
                </a:tc>
                <a:tc>
                  <a:txBody>
                    <a:bodyPr/>
                    <a:lstStyle/>
                    <a:p>
                      <a:pPr algn="ctr"/>
                      <a:r>
                        <a:rPr lang="en-US" sz="1600" dirty="0" smtClean="0"/>
                        <a:t>-4.4</a:t>
                      </a:r>
                      <a:endParaRPr lang="en-US" sz="1600"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FF"/>
                    </a:solidFill>
                  </a:tcPr>
                </a:tc>
                <a:tc>
                  <a:txBody>
                    <a:bodyPr/>
                    <a:lstStyle/>
                    <a:p>
                      <a:pPr algn="ctr"/>
                      <a:r>
                        <a:rPr lang="en-US" sz="1600" dirty="0" smtClean="0"/>
                        <a:t>0.013</a:t>
                      </a:r>
                      <a:endParaRPr lang="en-US" sz="1600"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FF"/>
                    </a:solidFill>
                  </a:tcPr>
                </a:tc>
              </a:tr>
            </a:tbl>
          </a:graphicData>
        </a:graphic>
      </p:graphicFrame>
      <p:graphicFrame>
        <p:nvGraphicFramePr>
          <p:cNvPr id="20" name="Object 19"/>
          <p:cNvGraphicFramePr>
            <a:graphicFrameLocks noChangeAspect="1"/>
          </p:cNvGraphicFramePr>
          <p:nvPr>
            <p:extLst>
              <p:ext uri="{D42A27DB-BD31-4B8C-83A1-F6EECF244321}">
                <p14:modId xmlns:p14="http://schemas.microsoft.com/office/powerpoint/2010/main" val="1998835790"/>
              </p:ext>
            </p:extLst>
          </p:nvPr>
        </p:nvGraphicFramePr>
        <p:xfrm>
          <a:off x="5033206" y="3455423"/>
          <a:ext cx="569441" cy="327860"/>
        </p:xfrm>
        <a:graphic>
          <a:graphicData uri="http://schemas.openxmlformats.org/presentationml/2006/ole">
            <mc:AlternateContent xmlns:mc="http://schemas.openxmlformats.org/markup-compatibility/2006">
              <mc:Choice xmlns:v="urn:schemas-microsoft-com:vml" Requires="v">
                <p:oleObj spid="_x0000_s1154" name="Equation" r:id="rId5" imgW="419100" imgH="241300" progId="Equation.3">
                  <p:embed/>
                </p:oleObj>
              </mc:Choice>
              <mc:Fallback>
                <p:oleObj name="Equation" r:id="rId5" imgW="419100" imgH="241300" progId="Equation.3">
                  <p:embed/>
                  <p:pic>
                    <p:nvPicPr>
                      <p:cNvPr id="0" name=""/>
                      <p:cNvPicPr/>
                      <p:nvPr/>
                    </p:nvPicPr>
                    <p:blipFill>
                      <a:blip r:embed="rId6"/>
                      <a:stretch>
                        <a:fillRect/>
                      </a:stretch>
                    </p:blipFill>
                    <p:spPr>
                      <a:xfrm>
                        <a:off x="5033206" y="3455423"/>
                        <a:ext cx="569441" cy="327860"/>
                      </a:xfrm>
                      <a:prstGeom prst="rect">
                        <a:avLst/>
                      </a:prstGeom>
                    </p:spPr>
                  </p:pic>
                </p:oleObj>
              </mc:Fallback>
            </mc:AlternateContent>
          </a:graphicData>
        </a:graphic>
      </p:graphicFrame>
    </p:spTree>
    <p:extLst>
      <p:ext uri="{BB962C8B-B14F-4D97-AF65-F5344CB8AC3E}">
        <p14:creationId xmlns:p14="http://schemas.microsoft.com/office/powerpoint/2010/main" val="184199938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5848613" y="125439"/>
            <a:ext cx="3119013" cy="6616922"/>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extBox 1"/>
          <p:cNvSpPr txBox="1"/>
          <p:nvPr/>
        </p:nvSpPr>
        <p:spPr>
          <a:xfrm>
            <a:off x="314044" y="398429"/>
            <a:ext cx="5048209" cy="2308324"/>
          </a:xfrm>
          <a:prstGeom prst="rect">
            <a:avLst/>
          </a:prstGeom>
          <a:noFill/>
        </p:spPr>
        <p:txBody>
          <a:bodyPr wrap="square" rtlCol="0">
            <a:spAutoFit/>
          </a:bodyPr>
          <a:lstStyle/>
          <a:p>
            <a:r>
              <a:rPr lang="en-US" dirty="0" smtClean="0">
                <a:solidFill>
                  <a:srgbClr val="FF0000"/>
                </a:solidFill>
              </a:rPr>
              <a:t>1: one slab   </a:t>
            </a:r>
          </a:p>
          <a:p>
            <a:endParaRPr lang="en-US" dirty="0">
              <a:solidFill>
                <a:srgbClr val="FF0000"/>
              </a:solidFill>
            </a:endParaRPr>
          </a:p>
          <a:p>
            <a:r>
              <a:rPr lang="en-US" dirty="0" smtClean="0">
                <a:solidFill>
                  <a:srgbClr val="FF0000"/>
                </a:solidFill>
              </a:rPr>
              <a:t>2: o</a:t>
            </a:r>
            <a:r>
              <a:rPr lang="es-ES_tradnl" dirty="0" err="1" smtClean="0">
                <a:solidFill>
                  <a:srgbClr val="FF0000"/>
                </a:solidFill>
              </a:rPr>
              <a:t>ne</a:t>
            </a:r>
            <a:r>
              <a:rPr lang="es-ES_tradnl" dirty="0" smtClean="0">
                <a:solidFill>
                  <a:srgbClr val="FF0000"/>
                </a:solidFill>
              </a:rPr>
              <a:t> </a:t>
            </a:r>
            <a:r>
              <a:rPr lang="es-ES_tradnl" dirty="0" err="1" smtClean="0">
                <a:solidFill>
                  <a:srgbClr val="FF0000"/>
                </a:solidFill>
              </a:rPr>
              <a:t>slab</a:t>
            </a:r>
            <a:r>
              <a:rPr lang="es-ES_tradnl" dirty="0" smtClean="0">
                <a:solidFill>
                  <a:srgbClr val="FF0000"/>
                </a:solidFill>
              </a:rPr>
              <a:t> + ad-hoc </a:t>
            </a:r>
            <a:r>
              <a:rPr lang="es-ES_tradnl" dirty="0" err="1" smtClean="0">
                <a:solidFill>
                  <a:srgbClr val="FF0000"/>
                </a:solidFill>
              </a:rPr>
              <a:t>orientation</a:t>
            </a:r>
            <a:r>
              <a:rPr lang="es-ES_tradnl" dirty="0" smtClean="0">
                <a:solidFill>
                  <a:srgbClr val="FF0000"/>
                </a:solidFill>
              </a:rPr>
              <a:t> of </a:t>
            </a:r>
            <a:r>
              <a:rPr lang="es-ES_tradnl" dirty="0" err="1" smtClean="0">
                <a:solidFill>
                  <a:srgbClr val="FF0000"/>
                </a:solidFill>
              </a:rPr>
              <a:t>the</a:t>
            </a:r>
            <a:r>
              <a:rPr lang="es-ES_tradnl" dirty="0" smtClean="0">
                <a:solidFill>
                  <a:srgbClr val="FF0000"/>
                </a:solidFill>
              </a:rPr>
              <a:t> rad. </a:t>
            </a:r>
            <a:r>
              <a:rPr lang="en-US" dirty="0" smtClean="0">
                <a:solidFill>
                  <a:srgbClr val="FF0000"/>
                </a:solidFill>
              </a:rPr>
              <a:t>F</a:t>
            </a:r>
            <a:r>
              <a:rPr lang="es-ES_tradnl" dirty="0" err="1" smtClean="0">
                <a:solidFill>
                  <a:srgbClr val="FF0000"/>
                </a:solidFill>
              </a:rPr>
              <a:t>ield</a:t>
            </a:r>
            <a:endParaRPr lang="es-ES_tradnl" dirty="0" smtClean="0">
              <a:solidFill>
                <a:srgbClr val="FF0000"/>
              </a:solidFill>
            </a:endParaRPr>
          </a:p>
          <a:p>
            <a:endParaRPr lang="en-US" dirty="0" smtClean="0">
              <a:solidFill>
                <a:srgbClr val="FF0000"/>
              </a:solidFill>
            </a:endParaRPr>
          </a:p>
          <a:p>
            <a:r>
              <a:rPr lang="en-US" dirty="0" smtClean="0">
                <a:solidFill>
                  <a:srgbClr val="3366FF"/>
                </a:solidFill>
              </a:rPr>
              <a:t>3: two slab along LOS</a:t>
            </a:r>
          </a:p>
          <a:p>
            <a:endParaRPr lang="en-US" dirty="0" smtClean="0">
              <a:solidFill>
                <a:srgbClr val="FF0000"/>
              </a:solidFill>
            </a:endParaRPr>
          </a:p>
          <a:p>
            <a:r>
              <a:rPr lang="en-US" dirty="0" smtClean="0">
                <a:solidFill>
                  <a:srgbClr val="3366FF"/>
                </a:solidFill>
              </a:rPr>
              <a:t>4: two slab + ad-hoc orientation of the rad. Field</a:t>
            </a:r>
          </a:p>
          <a:p>
            <a:endParaRPr lang="en-US" dirty="0" smtClean="0">
              <a:solidFill>
                <a:srgbClr val="3366FF"/>
              </a:solidFill>
            </a:endParaRPr>
          </a:p>
        </p:txBody>
      </p:sp>
      <p:sp>
        <p:nvSpPr>
          <p:cNvPr id="7" name="TextBox 6"/>
          <p:cNvSpPr txBox="1"/>
          <p:nvPr/>
        </p:nvSpPr>
        <p:spPr>
          <a:xfrm>
            <a:off x="5941840" y="6325989"/>
            <a:ext cx="921233" cy="369332"/>
          </a:xfrm>
          <a:prstGeom prst="rect">
            <a:avLst/>
          </a:prstGeom>
          <a:noFill/>
        </p:spPr>
        <p:txBody>
          <a:bodyPr wrap="none" rtlCol="0">
            <a:spAutoFit/>
          </a:bodyPr>
          <a:lstStyle/>
          <a:p>
            <a:r>
              <a:rPr lang="en-US" dirty="0" err="1" smtClean="0"/>
              <a:t>Δλ</a:t>
            </a:r>
            <a:r>
              <a:rPr lang="en-US" dirty="0" smtClean="0"/>
              <a:t> [nm]</a:t>
            </a:r>
            <a:endParaRPr lang="en-US" dirty="0"/>
          </a:p>
        </p:txBody>
      </p:sp>
      <p:cxnSp>
        <p:nvCxnSpPr>
          <p:cNvPr id="11" name="Straight Connector 10"/>
          <p:cNvCxnSpPr/>
          <p:nvPr/>
        </p:nvCxnSpPr>
        <p:spPr>
          <a:xfrm>
            <a:off x="1470523" y="601580"/>
            <a:ext cx="668421" cy="13369"/>
          </a:xfrm>
          <a:prstGeom prst="line">
            <a:avLst/>
          </a:prstGeom>
          <a:ln>
            <a:solidFill>
              <a:srgbClr val="FF0000"/>
            </a:solidFill>
          </a:ln>
          <a:effectLst/>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a:off x="4966304" y="1168402"/>
            <a:ext cx="668421" cy="13369"/>
          </a:xfrm>
          <a:prstGeom prst="line">
            <a:avLst/>
          </a:prstGeom>
          <a:ln>
            <a:solidFill>
              <a:srgbClr val="FF0000"/>
            </a:solidFill>
            <a:prstDash val="dash"/>
          </a:ln>
          <a:effectLst/>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a:xfrm>
            <a:off x="2478501" y="1703138"/>
            <a:ext cx="668421" cy="13369"/>
          </a:xfrm>
          <a:prstGeom prst="line">
            <a:avLst/>
          </a:prstGeom>
          <a:ln>
            <a:solidFill>
              <a:srgbClr val="3366FF"/>
            </a:solidFill>
          </a:ln>
          <a:effectLst/>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a:off x="4939568" y="2243222"/>
            <a:ext cx="668421" cy="13369"/>
          </a:xfrm>
          <a:prstGeom prst="line">
            <a:avLst/>
          </a:prstGeom>
          <a:ln>
            <a:solidFill>
              <a:srgbClr val="3366FF"/>
            </a:solidFill>
            <a:prstDash val="dash"/>
          </a:ln>
          <a:effectLst/>
        </p:spPr>
        <p:style>
          <a:lnRef idx="2">
            <a:schemeClr val="accent1"/>
          </a:lnRef>
          <a:fillRef idx="0">
            <a:schemeClr val="accent1"/>
          </a:fillRef>
          <a:effectRef idx="1">
            <a:schemeClr val="accent1"/>
          </a:effectRef>
          <a:fontRef idx="minor">
            <a:schemeClr val="tx1"/>
          </a:fontRef>
        </p:style>
      </p:cxnSp>
      <p:graphicFrame>
        <p:nvGraphicFramePr>
          <p:cNvPr id="18" name="Table 17"/>
          <p:cNvGraphicFramePr>
            <a:graphicFrameLocks noGrp="1"/>
          </p:cNvGraphicFramePr>
          <p:nvPr>
            <p:extLst>
              <p:ext uri="{D42A27DB-BD31-4B8C-83A1-F6EECF244321}">
                <p14:modId xmlns:p14="http://schemas.microsoft.com/office/powerpoint/2010/main" val="3583545380"/>
              </p:ext>
            </p:extLst>
          </p:nvPr>
        </p:nvGraphicFramePr>
        <p:xfrm>
          <a:off x="227079" y="3304918"/>
          <a:ext cx="5487854" cy="2773680"/>
        </p:xfrm>
        <a:graphic>
          <a:graphicData uri="http://schemas.openxmlformats.org/drawingml/2006/table">
            <a:tbl>
              <a:tblPr firstRow="1" bandRow="1">
                <a:tableStyleId>{2D5ABB26-0587-4C30-8999-92F81FD0307C}</a:tableStyleId>
              </a:tblPr>
              <a:tblGrid>
                <a:gridCol w="637944"/>
                <a:gridCol w="632098"/>
                <a:gridCol w="678067"/>
                <a:gridCol w="643590"/>
                <a:gridCol w="609112"/>
                <a:gridCol w="747025"/>
                <a:gridCol w="770009"/>
                <a:gridCol w="770009"/>
              </a:tblGrid>
              <a:tr h="179025">
                <a:tc>
                  <a:txBody>
                    <a:bodyPr/>
                    <a:lstStyle/>
                    <a:p>
                      <a:pPr algn="ctr"/>
                      <a:r>
                        <a:rPr lang="en-US" sz="1600" dirty="0" smtClean="0"/>
                        <a:t>model</a:t>
                      </a:r>
                      <a:endParaRPr lang="en-US" sz="1600"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EEECE1"/>
                    </a:solidFill>
                  </a:tcPr>
                </a:tc>
                <a:tc>
                  <a:txBody>
                    <a:bodyPr/>
                    <a:lstStyle/>
                    <a:p>
                      <a:pPr algn="ctr"/>
                      <a:r>
                        <a:rPr lang="el-GR" sz="1600" dirty="0" smtClean="0"/>
                        <a:t>τ</a:t>
                      </a:r>
                      <a:r>
                        <a:rPr lang="en-US" sz="1600" baseline="-25000" dirty="0" smtClean="0"/>
                        <a:t>red</a:t>
                      </a:r>
                      <a:endParaRPr lang="en-US" sz="1600"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EEECE1"/>
                    </a:solidFill>
                  </a:tcPr>
                </a:tc>
                <a:tc>
                  <a:txBody>
                    <a:bodyPr/>
                    <a:lstStyle/>
                    <a:p>
                      <a:pPr algn="ctr"/>
                      <a:r>
                        <a:rPr lang="en-US" sz="1600" dirty="0" smtClean="0"/>
                        <a:t>B</a:t>
                      </a:r>
                      <a:r>
                        <a:rPr lang="en-US" sz="1600" baseline="0" dirty="0" smtClean="0"/>
                        <a:t> </a:t>
                      </a:r>
                    </a:p>
                    <a:p>
                      <a:pPr algn="ctr"/>
                      <a:r>
                        <a:rPr lang="en-US" sz="1600" baseline="0" dirty="0" smtClean="0"/>
                        <a:t>[G]</a:t>
                      </a:r>
                      <a:endParaRPr lang="en-US" sz="1600"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EEECE1"/>
                    </a:solidFill>
                  </a:tcPr>
                </a:tc>
                <a:tc>
                  <a:txBody>
                    <a:bodyPr/>
                    <a:lstStyle/>
                    <a:p>
                      <a:pPr algn="ctr"/>
                      <a:r>
                        <a:rPr lang="en-US" sz="1600" dirty="0" err="1" smtClean="0"/>
                        <a:t>θ</a:t>
                      </a:r>
                      <a:r>
                        <a:rPr lang="en-US" sz="1600" baseline="-25000" dirty="0" err="1" smtClean="0"/>
                        <a:t>B</a:t>
                      </a:r>
                      <a:endParaRPr lang="en-US" sz="1600" baseline="-25000" dirty="0" smtClean="0"/>
                    </a:p>
                    <a:p>
                      <a:pPr algn="ctr"/>
                      <a:r>
                        <a:rPr lang="en-US" sz="1600" baseline="0" dirty="0" smtClean="0"/>
                        <a:t>[</a:t>
                      </a:r>
                      <a:r>
                        <a:rPr lang="en-US" sz="1600" baseline="0" dirty="0" err="1" smtClean="0"/>
                        <a:t>deg</a:t>
                      </a:r>
                      <a:r>
                        <a:rPr lang="en-US" sz="1600" baseline="0" dirty="0" smtClean="0"/>
                        <a:t>]</a:t>
                      </a:r>
                      <a:endParaRPr lang="en-US" sz="1600" baseline="0"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EEECE1"/>
                    </a:solidFill>
                  </a:tcPr>
                </a:tc>
                <a:tc>
                  <a:txBody>
                    <a:bodyPr/>
                    <a:lstStyle/>
                    <a:p>
                      <a:pPr algn="ctr"/>
                      <a:r>
                        <a:rPr lang="en-US" sz="1600" dirty="0" err="1" smtClean="0"/>
                        <a:t>χ</a:t>
                      </a:r>
                      <a:r>
                        <a:rPr lang="en-US" sz="1600" baseline="-25000" dirty="0" err="1" smtClean="0"/>
                        <a:t>B</a:t>
                      </a:r>
                      <a:endParaRPr lang="en-US" sz="1600" baseline="-25000" dirty="0" smtClean="0"/>
                    </a:p>
                    <a:p>
                      <a:pPr algn="ctr"/>
                      <a:r>
                        <a:rPr lang="en-US" sz="1600" baseline="0" dirty="0" smtClean="0"/>
                        <a:t>[</a:t>
                      </a:r>
                      <a:r>
                        <a:rPr lang="en-US" sz="1600" baseline="0" dirty="0" err="1" smtClean="0"/>
                        <a:t>deg</a:t>
                      </a:r>
                      <a:r>
                        <a:rPr lang="en-US" sz="1600" baseline="0" dirty="0" smtClean="0"/>
                        <a:t>]</a:t>
                      </a:r>
                      <a:endParaRPr lang="en-US" sz="1600" baseline="0"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EEECE1"/>
                    </a:solidFill>
                  </a:tcPr>
                </a:tc>
                <a:tc>
                  <a:txBody>
                    <a:bodyPr/>
                    <a:lstStyle/>
                    <a:p>
                      <a:pPr algn="ctr"/>
                      <a:r>
                        <a:rPr lang="en-US" sz="1600" dirty="0" err="1" smtClean="0"/>
                        <a:t>v</a:t>
                      </a:r>
                      <a:r>
                        <a:rPr lang="en-US" sz="1600" baseline="-25000" dirty="0" err="1" smtClean="0"/>
                        <a:t>th</a:t>
                      </a:r>
                      <a:endParaRPr lang="en-US" sz="1600" baseline="-25000" dirty="0" smtClean="0"/>
                    </a:p>
                    <a:p>
                      <a:pPr algn="ctr"/>
                      <a:r>
                        <a:rPr lang="en-US" sz="1600" dirty="0" smtClean="0"/>
                        <a:t>[km s</a:t>
                      </a:r>
                      <a:r>
                        <a:rPr lang="en-US" sz="1600" baseline="30000" dirty="0" smtClean="0"/>
                        <a:t>-1</a:t>
                      </a:r>
                      <a:r>
                        <a:rPr lang="en-US" sz="1600" baseline="0" dirty="0" smtClean="0"/>
                        <a:t>]</a:t>
                      </a:r>
                      <a:endParaRPr lang="en-US" sz="1600"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EEECE1"/>
                    </a:solidFill>
                  </a:tcPr>
                </a:tc>
                <a:tc>
                  <a:txBody>
                    <a:bodyPr/>
                    <a:lstStyle/>
                    <a:p>
                      <a:pPr algn="ctr"/>
                      <a:r>
                        <a:rPr lang="en-US" sz="1600" dirty="0" err="1" smtClean="0"/>
                        <a:t>v</a:t>
                      </a:r>
                      <a:r>
                        <a:rPr lang="en-US" sz="1600" baseline="-25000" dirty="0" err="1" smtClean="0"/>
                        <a:t>II</a:t>
                      </a:r>
                      <a:endParaRPr lang="en-US" sz="1600" baseline="-25000" dirty="0" smtClean="0"/>
                    </a:p>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t>[km s</a:t>
                      </a:r>
                      <a:r>
                        <a:rPr lang="en-US" sz="1600" baseline="30000" dirty="0" smtClean="0"/>
                        <a:t>-1</a:t>
                      </a:r>
                      <a:r>
                        <a:rPr lang="en-US" sz="1600" baseline="0" dirty="0" smtClean="0"/>
                        <a:t>]</a:t>
                      </a:r>
                      <a:endParaRPr lang="en-US" sz="1600" dirty="0" smtClean="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EEECE1"/>
                    </a:solidFill>
                  </a:tcPr>
                </a:tc>
                <a:tc>
                  <a:txBody>
                    <a:bodyPr/>
                    <a:lstStyle/>
                    <a:p>
                      <a:pPr algn="ctr"/>
                      <a:endParaRPr lang="en-US" sz="1600"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EEECE1"/>
                    </a:solidFill>
                  </a:tcPr>
                </a:tc>
              </a:tr>
              <a:tr h="179025">
                <a:tc>
                  <a:txBody>
                    <a:bodyPr/>
                    <a:lstStyle/>
                    <a:p>
                      <a:pPr algn="ctr"/>
                      <a:r>
                        <a:rPr lang="en-US" sz="1600" dirty="0" smtClean="0"/>
                        <a:t>b1</a:t>
                      </a:r>
                      <a:endParaRPr lang="en-US" sz="1600"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FF"/>
                    </a:solidFill>
                  </a:tcPr>
                </a:tc>
                <a:tc>
                  <a:txBody>
                    <a:bodyPr/>
                    <a:lstStyle/>
                    <a:p>
                      <a:r>
                        <a:rPr lang="en-US" dirty="0" smtClean="0"/>
                        <a:t>1.5</a:t>
                      </a:r>
                      <a:endParaRPr lang="en-US"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FF"/>
                    </a:solidFill>
                  </a:tcPr>
                </a:tc>
                <a:tc>
                  <a:txBody>
                    <a:bodyPr/>
                    <a:lstStyle/>
                    <a:p>
                      <a:r>
                        <a:rPr lang="en-US" dirty="0" smtClean="0"/>
                        <a:t>7</a:t>
                      </a:r>
                      <a:endParaRPr lang="en-US"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FF"/>
                    </a:solidFill>
                  </a:tcPr>
                </a:tc>
                <a:tc>
                  <a:txBody>
                    <a:bodyPr/>
                    <a:lstStyle/>
                    <a:p>
                      <a:r>
                        <a:rPr lang="en-US" dirty="0" smtClean="0"/>
                        <a:t>92</a:t>
                      </a:r>
                      <a:endParaRPr lang="en-US"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FF"/>
                    </a:solidFill>
                  </a:tcPr>
                </a:tc>
                <a:tc>
                  <a:txBody>
                    <a:bodyPr/>
                    <a:lstStyle/>
                    <a:p>
                      <a:r>
                        <a:rPr lang="en-US" dirty="0" smtClean="0"/>
                        <a:t>46</a:t>
                      </a:r>
                      <a:endParaRPr lang="en-US"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FF"/>
                    </a:solidFill>
                  </a:tcPr>
                </a:tc>
                <a:tc>
                  <a:txBody>
                    <a:bodyPr/>
                    <a:lstStyle/>
                    <a:p>
                      <a:r>
                        <a:rPr lang="en-US" dirty="0" smtClean="0"/>
                        <a:t>11.5</a:t>
                      </a:r>
                      <a:endParaRPr lang="en-US"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FF"/>
                    </a:solidFill>
                  </a:tcPr>
                </a:tc>
                <a:tc>
                  <a:txBody>
                    <a:bodyPr/>
                    <a:lstStyle/>
                    <a:p>
                      <a:r>
                        <a:rPr lang="en-US" dirty="0" smtClean="0"/>
                        <a:t>-1.5</a:t>
                      </a:r>
                      <a:endParaRPr lang="en-US"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FF"/>
                    </a:solidFill>
                  </a:tcPr>
                </a:tc>
                <a:tc>
                  <a:txBody>
                    <a:bodyPr/>
                    <a:lstStyle/>
                    <a:p>
                      <a:endParaRPr lang="en-US"/>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FF"/>
                    </a:solidFill>
                  </a:tcPr>
                </a:tc>
              </a:tr>
              <a:tr h="179025">
                <a:tc>
                  <a:txBody>
                    <a:bodyPr/>
                    <a:lstStyle/>
                    <a:p>
                      <a:pPr algn="ctr"/>
                      <a:r>
                        <a:rPr lang="en-US" sz="1600" dirty="0" smtClean="0"/>
                        <a:t>b2</a:t>
                      </a:r>
                      <a:endParaRPr lang="en-US" sz="1600"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FF"/>
                    </a:solidFill>
                  </a:tcPr>
                </a:tc>
                <a:tc>
                  <a:txBody>
                    <a:bodyPr/>
                    <a:lstStyle/>
                    <a:p>
                      <a:r>
                        <a:rPr lang="en-US" dirty="0" smtClean="0"/>
                        <a:t>1.5</a:t>
                      </a:r>
                      <a:endParaRPr lang="en-US"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FF"/>
                    </a:solidFill>
                  </a:tcPr>
                </a:tc>
                <a:tc>
                  <a:txBody>
                    <a:bodyPr/>
                    <a:lstStyle/>
                    <a:p>
                      <a:r>
                        <a:rPr lang="en-US" dirty="0" smtClean="0"/>
                        <a:t>5</a:t>
                      </a:r>
                      <a:endParaRPr lang="en-US"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FF"/>
                    </a:solidFill>
                  </a:tcPr>
                </a:tc>
                <a:tc>
                  <a:txBody>
                    <a:bodyPr/>
                    <a:lstStyle/>
                    <a:p>
                      <a:r>
                        <a:rPr lang="en-US" dirty="0" smtClean="0"/>
                        <a:t>92</a:t>
                      </a:r>
                      <a:endParaRPr lang="en-US"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FF"/>
                    </a:solidFill>
                  </a:tcPr>
                </a:tc>
                <a:tc>
                  <a:txBody>
                    <a:bodyPr/>
                    <a:lstStyle/>
                    <a:p>
                      <a:r>
                        <a:rPr lang="en-US" dirty="0" smtClean="0"/>
                        <a:t>46</a:t>
                      </a:r>
                      <a:endParaRPr lang="en-US"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FF"/>
                    </a:solidFill>
                  </a:tcPr>
                </a:tc>
                <a:tc>
                  <a:txBody>
                    <a:bodyPr/>
                    <a:lstStyle/>
                    <a:p>
                      <a:r>
                        <a:rPr lang="en-US" dirty="0" smtClean="0"/>
                        <a:t>11.5</a:t>
                      </a:r>
                      <a:endParaRPr lang="en-US"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FF"/>
                    </a:solidFill>
                  </a:tcPr>
                </a:tc>
                <a:tc>
                  <a:txBody>
                    <a:bodyPr/>
                    <a:lstStyle/>
                    <a:p>
                      <a:r>
                        <a:rPr lang="en-US" dirty="0" smtClean="0"/>
                        <a:t>-1.5</a:t>
                      </a:r>
                      <a:endParaRPr lang="en-US"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FF"/>
                    </a:solidFill>
                  </a:tcPr>
                </a:tc>
                <a:tc>
                  <a:txBody>
                    <a:bodyPr/>
                    <a:lstStyle/>
                    <a:p>
                      <a:r>
                        <a:rPr lang="en-US" dirty="0" smtClean="0"/>
                        <a:t>0.01</a:t>
                      </a:r>
                      <a:endParaRPr lang="en-US"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FF"/>
                    </a:solidFill>
                  </a:tcPr>
                </a:tc>
              </a:tr>
              <a:tr h="179025">
                <a:tc>
                  <a:txBody>
                    <a:bodyPr/>
                    <a:lstStyle/>
                    <a:p>
                      <a:pPr algn="ctr"/>
                      <a:r>
                        <a:rPr lang="en-US" sz="1600" dirty="0" smtClean="0"/>
                        <a:t>b3</a:t>
                      </a:r>
                      <a:endParaRPr lang="en-US" sz="1600"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r>
                        <a:rPr lang="en-US" dirty="0" smtClean="0"/>
                        <a:t>1</a:t>
                      </a:r>
                      <a:endParaRPr lang="en-US"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r>
                        <a:rPr lang="en-US" dirty="0" smtClean="0"/>
                        <a:t>38</a:t>
                      </a:r>
                      <a:endParaRPr lang="en-US"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r>
                        <a:rPr lang="en-US" dirty="0" smtClean="0"/>
                        <a:t>41</a:t>
                      </a:r>
                      <a:endParaRPr lang="en-US"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r>
                        <a:rPr lang="en-US" dirty="0" smtClean="0"/>
                        <a:t>7</a:t>
                      </a:r>
                      <a:endParaRPr lang="en-US"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r>
                        <a:rPr lang="en-US" dirty="0" smtClean="0"/>
                        <a:t>8.4</a:t>
                      </a:r>
                      <a:endParaRPr lang="en-US"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r>
                        <a:rPr lang="en-US" dirty="0" smtClean="0"/>
                        <a:t>0.3</a:t>
                      </a:r>
                      <a:endParaRPr lang="en-US"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endParaRPr lang="en-US"/>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179025">
                <a:tc>
                  <a:txBody>
                    <a:bodyPr/>
                    <a:lstStyle/>
                    <a:p>
                      <a:pPr algn="ctr"/>
                      <a:endParaRPr lang="en-US" sz="1600"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r>
                        <a:rPr lang="en-US" dirty="0" smtClean="0"/>
                        <a:t>0.7</a:t>
                      </a:r>
                      <a:endParaRPr lang="en-US"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r>
                        <a:rPr lang="en-US" dirty="0" smtClean="0"/>
                        <a:t>60</a:t>
                      </a:r>
                      <a:endParaRPr lang="en-US"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r>
                        <a:rPr lang="en-US" dirty="0" smtClean="0"/>
                        <a:t>88</a:t>
                      </a:r>
                      <a:endParaRPr lang="en-US"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r>
                        <a:rPr lang="en-US" dirty="0" smtClean="0"/>
                        <a:t>131</a:t>
                      </a:r>
                      <a:endParaRPr lang="en-US"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r>
                        <a:rPr lang="en-US" dirty="0" smtClean="0"/>
                        <a:t>10.3</a:t>
                      </a:r>
                      <a:endParaRPr lang="en-US"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r>
                        <a:rPr lang="en-US" dirty="0" smtClean="0"/>
                        <a:t>-4.7</a:t>
                      </a:r>
                      <a:endParaRPr lang="en-US"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endParaRPr lang="en-US"/>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179025">
                <a:tc>
                  <a:txBody>
                    <a:bodyPr/>
                    <a:lstStyle/>
                    <a:p>
                      <a:pPr algn="ctr"/>
                      <a:r>
                        <a:rPr lang="en-US" sz="1600" dirty="0" smtClean="0"/>
                        <a:t>b4</a:t>
                      </a:r>
                      <a:endParaRPr lang="en-US" sz="1600"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66"/>
                    </a:solidFill>
                  </a:tcPr>
                </a:tc>
                <a:tc>
                  <a:txBody>
                    <a:bodyPr/>
                    <a:lstStyle/>
                    <a:p>
                      <a:r>
                        <a:rPr lang="en-US" dirty="0" smtClean="0"/>
                        <a:t>0.9</a:t>
                      </a:r>
                      <a:endParaRPr lang="en-US"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66"/>
                    </a:solidFill>
                  </a:tcPr>
                </a:tc>
                <a:tc>
                  <a:txBody>
                    <a:bodyPr/>
                    <a:lstStyle/>
                    <a:p>
                      <a:r>
                        <a:rPr lang="en-US" dirty="0" smtClean="0"/>
                        <a:t>35</a:t>
                      </a:r>
                      <a:endParaRPr lang="en-US"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66"/>
                    </a:solidFill>
                  </a:tcPr>
                </a:tc>
                <a:tc>
                  <a:txBody>
                    <a:bodyPr/>
                    <a:lstStyle/>
                    <a:p>
                      <a:r>
                        <a:rPr lang="en-US" dirty="0" smtClean="0"/>
                        <a:t>41</a:t>
                      </a:r>
                      <a:endParaRPr lang="en-US"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66"/>
                    </a:solidFill>
                  </a:tcPr>
                </a:tc>
                <a:tc>
                  <a:txBody>
                    <a:bodyPr/>
                    <a:lstStyle/>
                    <a:p>
                      <a:r>
                        <a:rPr lang="en-US" dirty="0" smtClean="0"/>
                        <a:t>6</a:t>
                      </a:r>
                      <a:endParaRPr lang="en-US"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66"/>
                    </a:solidFill>
                  </a:tcPr>
                </a:tc>
                <a:tc>
                  <a:txBody>
                    <a:bodyPr/>
                    <a:lstStyle/>
                    <a:p>
                      <a:r>
                        <a:rPr lang="en-US" dirty="0" smtClean="0"/>
                        <a:t>9.2</a:t>
                      </a:r>
                      <a:endParaRPr lang="en-US"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66"/>
                    </a:solidFill>
                  </a:tcPr>
                </a:tc>
                <a:tc>
                  <a:txBody>
                    <a:bodyPr/>
                    <a:lstStyle/>
                    <a:p>
                      <a:r>
                        <a:rPr lang="en-US" dirty="0" smtClean="0"/>
                        <a:t>0.3</a:t>
                      </a:r>
                      <a:endParaRPr lang="en-US"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66"/>
                    </a:solidFill>
                  </a:tcPr>
                </a:tc>
                <a:tc>
                  <a:txBody>
                    <a:bodyPr/>
                    <a:lstStyle/>
                    <a:p>
                      <a:r>
                        <a:rPr lang="en-US" dirty="0" smtClean="0"/>
                        <a:t>0.006</a:t>
                      </a:r>
                      <a:endParaRPr lang="en-US"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66"/>
                    </a:solidFill>
                  </a:tcPr>
                </a:tc>
              </a:tr>
              <a:tr h="179025">
                <a:tc>
                  <a:txBody>
                    <a:bodyPr/>
                    <a:lstStyle/>
                    <a:p>
                      <a:pPr algn="ctr"/>
                      <a:endParaRPr lang="en-US" sz="1600"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66"/>
                    </a:solidFill>
                  </a:tcPr>
                </a:tc>
                <a:tc>
                  <a:txBody>
                    <a:bodyPr/>
                    <a:lstStyle/>
                    <a:p>
                      <a:r>
                        <a:rPr lang="en-US" dirty="0" smtClean="0"/>
                        <a:t>0.6</a:t>
                      </a:r>
                      <a:endParaRPr lang="en-US"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66"/>
                    </a:solidFill>
                  </a:tcPr>
                </a:tc>
                <a:tc>
                  <a:txBody>
                    <a:bodyPr/>
                    <a:lstStyle/>
                    <a:p>
                      <a:r>
                        <a:rPr lang="en-US" dirty="0" smtClean="0"/>
                        <a:t>71</a:t>
                      </a:r>
                      <a:endParaRPr lang="en-US"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66"/>
                    </a:solidFill>
                  </a:tcPr>
                </a:tc>
                <a:tc>
                  <a:txBody>
                    <a:bodyPr/>
                    <a:lstStyle/>
                    <a:p>
                      <a:r>
                        <a:rPr lang="en-US" dirty="0" smtClean="0"/>
                        <a:t>88</a:t>
                      </a:r>
                      <a:endParaRPr lang="en-US"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66"/>
                    </a:solidFill>
                  </a:tcPr>
                </a:tc>
                <a:tc>
                  <a:txBody>
                    <a:bodyPr/>
                    <a:lstStyle/>
                    <a:p>
                      <a:r>
                        <a:rPr lang="en-US" dirty="0" smtClean="0"/>
                        <a:t>130</a:t>
                      </a:r>
                      <a:endParaRPr lang="en-US"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66"/>
                    </a:solidFill>
                  </a:tcPr>
                </a:tc>
                <a:tc>
                  <a:txBody>
                    <a:bodyPr/>
                    <a:lstStyle/>
                    <a:p>
                      <a:r>
                        <a:rPr lang="en-US" dirty="0" smtClean="0"/>
                        <a:t>11</a:t>
                      </a:r>
                      <a:endParaRPr lang="en-US"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66"/>
                    </a:solidFill>
                  </a:tcPr>
                </a:tc>
                <a:tc>
                  <a:txBody>
                    <a:bodyPr/>
                    <a:lstStyle/>
                    <a:p>
                      <a:r>
                        <a:rPr lang="en-US" dirty="0" smtClean="0"/>
                        <a:t>-4.8</a:t>
                      </a:r>
                      <a:endParaRPr lang="en-US"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66"/>
                    </a:solidFill>
                  </a:tcPr>
                </a:tc>
                <a:tc>
                  <a:txBody>
                    <a:bodyPr/>
                    <a:lstStyle/>
                    <a:p>
                      <a:r>
                        <a:rPr lang="en-US" dirty="0" smtClean="0"/>
                        <a:t>0.006</a:t>
                      </a:r>
                      <a:endParaRPr lang="en-US"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66"/>
                    </a:solidFill>
                  </a:tcPr>
                </a:tc>
              </a:tr>
            </a:tbl>
          </a:graphicData>
        </a:graphic>
      </p:graphicFrame>
      <p:graphicFrame>
        <p:nvGraphicFramePr>
          <p:cNvPr id="20" name="Object 19"/>
          <p:cNvGraphicFramePr>
            <a:graphicFrameLocks noChangeAspect="1"/>
          </p:cNvGraphicFramePr>
          <p:nvPr>
            <p:extLst>
              <p:ext uri="{D42A27DB-BD31-4B8C-83A1-F6EECF244321}">
                <p14:modId xmlns:p14="http://schemas.microsoft.com/office/powerpoint/2010/main" val="1791536688"/>
              </p:ext>
            </p:extLst>
          </p:nvPr>
        </p:nvGraphicFramePr>
        <p:xfrm>
          <a:off x="5033206" y="3455423"/>
          <a:ext cx="569441" cy="327860"/>
        </p:xfrm>
        <a:graphic>
          <a:graphicData uri="http://schemas.openxmlformats.org/presentationml/2006/ole">
            <mc:AlternateContent xmlns:mc="http://schemas.openxmlformats.org/markup-compatibility/2006">
              <mc:Choice xmlns:v="urn:schemas-microsoft-com:vml" Requires="v">
                <p:oleObj spid="_x0000_s2175" name="Equation" r:id="rId4" imgW="419100" imgH="241300" progId="Equation.3">
                  <p:embed/>
                </p:oleObj>
              </mc:Choice>
              <mc:Fallback>
                <p:oleObj name="Equation" r:id="rId4" imgW="419100" imgH="241300" progId="Equation.3">
                  <p:embed/>
                  <p:pic>
                    <p:nvPicPr>
                      <p:cNvPr id="0" name=""/>
                      <p:cNvPicPr/>
                      <p:nvPr/>
                    </p:nvPicPr>
                    <p:blipFill>
                      <a:blip r:embed="rId5"/>
                      <a:stretch>
                        <a:fillRect/>
                      </a:stretch>
                    </p:blipFill>
                    <p:spPr>
                      <a:xfrm>
                        <a:off x="5033206" y="3455423"/>
                        <a:ext cx="569441" cy="327860"/>
                      </a:xfrm>
                      <a:prstGeom prst="rect">
                        <a:avLst/>
                      </a:prstGeom>
                    </p:spPr>
                  </p:pic>
                </p:oleObj>
              </mc:Fallback>
            </mc:AlternateContent>
          </a:graphicData>
        </a:graphic>
      </p:graphicFrame>
      <p:pic>
        <p:nvPicPr>
          <p:cNvPr id="3" name="Picture 2" descr="inversiones_2.eps"/>
          <p:cNvPicPr>
            <a:picLocks noChangeAspect="1"/>
          </p:cNvPicPr>
          <p:nvPr/>
        </p:nvPicPr>
        <p:blipFill rotWithShape="1">
          <a:blip r:embed="rId6">
            <a:extLst>
              <a:ext uri="{28A0092B-C50C-407E-A947-70E740481C1C}">
                <a14:useLocalDpi xmlns:a14="http://schemas.microsoft.com/office/drawing/2010/main" val="0"/>
              </a:ext>
            </a:extLst>
          </a:blip>
          <a:srcRect l="56207" b="7758"/>
          <a:stretch/>
        </p:blipFill>
        <p:spPr>
          <a:xfrm>
            <a:off x="6416841" y="80208"/>
            <a:ext cx="2403731" cy="6325989"/>
          </a:xfrm>
          <a:prstGeom prst="rect">
            <a:avLst/>
          </a:prstGeom>
        </p:spPr>
      </p:pic>
      <p:pic>
        <p:nvPicPr>
          <p:cNvPr id="16" name="Picture 15" descr="inversiones_1.eps"/>
          <p:cNvPicPr>
            <a:picLocks noChangeAspect="1"/>
          </p:cNvPicPr>
          <p:nvPr/>
        </p:nvPicPr>
        <p:blipFill rotWithShape="1">
          <a:blip r:embed="rId7">
            <a:extLst>
              <a:ext uri="{28A0092B-C50C-407E-A947-70E740481C1C}">
                <a14:useLocalDpi xmlns:a14="http://schemas.microsoft.com/office/drawing/2010/main" val="0"/>
              </a:ext>
            </a:extLst>
          </a:blip>
          <a:srcRect l="4680" r="86916"/>
          <a:stretch/>
        </p:blipFill>
        <p:spPr>
          <a:xfrm>
            <a:off x="5848613" y="125439"/>
            <a:ext cx="461273" cy="6858000"/>
          </a:xfrm>
          <a:prstGeom prst="rect">
            <a:avLst/>
          </a:prstGeom>
        </p:spPr>
      </p:pic>
    </p:spTree>
    <p:extLst>
      <p:ext uri="{BB962C8B-B14F-4D97-AF65-F5344CB8AC3E}">
        <p14:creationId xmlns:p14="http://schemas.microsoft.com/office/powerpoint/2010/main" val="79783029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5848613" y="125439"/>
            <a:ext cx="3119013" cy="6616922"/>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extBox 1"/>
          <p:cNvSpPr txBox="1"/>
          <p:nvPr/>
        </p:nvSpPr>
        <p:spPr>
          <a:xfrm>
            <a:off x="314044" y="398429"/>
            <a:ext cx="5048209" cy="2308324"/>
          </a:xfrm>
          <a:prstGeom prst="rect">
            <a:avLst/>
          </a:prstGeom>
          <a:noFill/>
        </p:spPr>
        <p:txBody>
          <a:bodyPr wrap="square" rtlCol="0">
            <a:spAutoFit/>
          </a:bodyPr>
          <a:lstStyle/>
          <a:p>
            <a:r>
              <a:rPr lang="en-US" dirty="0" smtClean="0">
                <a:solidFill>
                  <a:srgbClr val="FF0000"/>
                </a:solidFill>
              </a:rPr>
              <a:t>1: one slab   </a:t>
            </a:r>
          </a:p>
          <a:p>
            <a:endParaRPr lang="en-US" dirty="0">
              <a:solidFill>
                <a:srgbClr val="FF0000"/>
              </a:solidFill>
            </a:endParaRPr>
          </a:p>
          <a:p>
            <a:r>
              <a:rPr lang="en-US" dirty="0" smtClean="0">
                <a:solidFill>
                  <a:srgbClr val="FF0000"/>
                </a:solidFill>
              </a:rPr>
              <a:t>2: o</a:t>
            </a:r>
            <a:r>
              <a:rPr lang="es-ES_tradnl" dirty="0" err="1" smtClean="0">
                <a:solidFill>
                  <a:srgbClr val="FF0000"/>
                </a:solidFill>
              </a:rPr>
              <a:t>ne</a:t>
            </a:r>
            <a:r>
              <a:rPr lang="es-ES_tradnl" dirty="0" smtClean="0">
                <a:solidFill>
                  <a:srgbClr val="FF0000"/>
                </a:solidFill>
              </a:rPr>
              <a:t> </a:t>
            </a:r>
            <a:r>
              <a:rPr lang="es-ES_tradnl" dirty="0" err="1" smtClean="0">
                <a:solidFill>
                  <a:srgbClr val="FF0000"/>
                </a:solidFill>
              </a:rPr>
              <a:t>slab</a:t>
            </a:r>
            <a:r>
              <a:rPr lang="es-ES_tradnl" dirty="0" smtClean="0">
                <a:solidFill>
                  <a:srgbClr val="FF0000"/>
                </a:solidFill>
              </a:rPr>
              <a:t> + ad-hoc </a:t>
            </a:r>
            <a:r>
              <a:rPr lang="es-ES_tradnl" dirty="0" err="1" smtClean="0">
                <a:solidFill>
                  <a:srgbClr val="FF0000"/>
                </a:solidFill>
              </a:rPr>
              <a:t>orientation</a:t>
            </a:r>
            <a:r>
              <a:rPr lang="es-ES_tradnl" dirty="0" smtClean="0">
                <a:solidFill>
                  <a:srgbClr val="FF0000"/>
                </a:solidFill>
              </a:rPr>
              <a:t> of </a:t>
            </a:r>
            <a:r>
              <a:rPr lang="es-ES_tradnl" dirty="0" err="1" smtClean="0">
                <a:solidFill>
                  <a:srgbClr val="FF0000"/>
                </a:solidFill>
              </a:rPr>
              <a:t>the</a:t>
            </a:r>
            <a:r>
              <a:rPr lang="es-ES_tradnl" dirty="0" smtClean="0">
                <a:solidFill>
                  <a:srgbClr val="FF0000"/>
                </a:solidFill>
              </a:rPr>
              <a:t> rad. </a:t>
            </a:r>
            <a:r>
              <a:rPr lang="en-US" dirty="0" smtClean="0">
                <a:solidFill>
                  <a:srgbClr val="FF0000"/>
                </a:solidFill>
              </a:rPr>
              <a:t>F</a:t>
            </a:r>
            <a:r>
              <a:rPr lang="es-ES_tradnl" dirty="0" err="1" smtClean="0">
                <a:solidFill>
                  <a:srgbClr val="FF0000"/>
                </a:solidFill>
              </a:rPr>
              <a:t>ield</a:t>
            </a:r>
            <a:endParaRPr lang="es-ES_tradnl" dirty="0" smtClean="0">
              <a:solidFill>
                <a:srgbClr val="FF0000"/>
              </a:solidFill>
            </a:endParaRPr>
          </a:p>
          <a:p>
            <a:endParaRPr lang="en-US" dirty="0" smtClean="0">
              <a:solidFill>
                <a:srgbClr val="FF0000"/>
              </a:solidFill>
            </a:endParaRPr>
          </a:p>
          <a:p>
            <a:r>
              <a:rPr lang="en-US" dirty="0" smtClean="0">
                <a:solidFill>
                  <a:srgbClr val="3366FF"/>
                </a:solidFill>
              </a:rPr>
              <a:t>3: two slab along LOS</a:t>
            </a:r>
          </a:p>
          <a:p>
            <a:endParaRPr lang="en-US" dirty="0" smtClean="0">
              <a:solidFill>
                <a:srgbClr val="FF0000"/>
              </a:solidFill>
            </a:endParaRPr>
          </a:p>
          <a:p>
            <a:r>
              <a:rPr lang="en-US" dirty="0" smtClean="0">
                <a:solidFill>
                  <a:srgbClr val="3366FF"/>
                </a:solidFill>
              </a:rPr>
              <a:t>4: two slab + ad-hoc orientation of the rad. Field</a:t>
            </a:r>
          </a:p>
          <a:p>
            <a:endParaRPr lang="en-US" dirty="0" smtClean="0">
              <a:solidFill>
                <a:srgbClr val="3366FF"/>
              </a:solidFill>
            </a:endParaRPr>
          </a:p>
        </p:txBody>
      </p:sp>
      <p:sp>
        <p:nvSpPr>
          <p:cNvPr id="7" name="TextBox 6"/>
          <p:cNvSpPr txBox="1"/>
          <p:nvPr/>
        </p:nvSpPr>
        <p:spPr>
          <a:xfrm>
            <a:off x="5941840" y="6325989"/>
            <a:ext cx="921233" cy="369332"/>
          </a:xfrm>
          <a:prstGeom prst="rect">
            <a:avLst/>
          </a:prstGeom>
          <a:noFill/>
        </p:spPr>
        <p:txBody>
          <a:bodyPr wrap="none" rtlCol="0">
            <a:spAutoFit/>
          </a:bodyPr>
          <a:lstStyle/>
          <a:p>
            <a:r>
              <a:rPr lang="en-US" dirty="0" err="1" smtClean="0"/>
              <a:t>Δλ</a:t>
            </a:r>
            <a:r>
              <a:rPr lang="en-US" dirty="0" smtClean="0"/>
              <a:t> [nm]</a:t>
            </a:r>
            <a:endParaRPr lang="en-US" dirty="0"/>
          </a:p>
        </p:txBody>
      </p:sp>
      <p:cxnSp>
        <p:nvCxnSpPr>
          <p:cNvPr id="11" name="Straight Connector 10"/>
          <p:cNvCxnSpPr/>
          <p:nvPr/>
        </p:nvCxnSpPr>
        <p:spPr>
          <a:xfrm>
            <a:off x="1470523" y="601580"/>
            <a:ext cx="668421" cy="13369"/>
          </a:xfrm>
          <a:prstGeom prst="line">
            <a:avLst/>
          </a:prstGeom>
          <a:ln>
            <a:solidFill>
              <a:srgbClr val="FF0000"/>
            </a:solidFill>
          </a:ln>
          <a:effectLst/>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a:off x="4966304" y="1168402"/>
            <a:ext cx="668421" cy="13369"/>
          </a:xfrm>
          <a:prstGeom prst="line">
            <a:avLst/>
          </a:prstGeom>
          <a:ln>
            <a:solidFill>
              <a:srgbClr val="FF0000"/>
            </a:solidFill>
            <a:prstDash val="dash"/>
          </a:ln>
          <a:effectLst/>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a:xfrm>
            <a:off x="2478501" y="1703138"/>
            <a:ext cx="668421" cy="13369"/>
          </a:xfrm>
          <a:prstGeom prst="line">
            <a:avLst/>
          </a:prstGeom>
          <a:ln>
            <a:solidFill>
              <a:srgbClr val="3366FF"/>
            </a:solidFill>
          </a:ln>
          <a:effectLst/>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a:off x="4939568" y="2243222"/>
            <a:ext cx="668421" cy="13369"/>
          </a:xfrm>
          <a:prstGeom prst="line">
            <a:avLst/>
          </a:prstGeom>
          <a:ln>
            <a:solidFill>
              <a:srgbClr val="3366FF"/>
            </a:solidFill>
            <a:prstDash val="dash"/>
          </a:ln>
          <a:effectLst/>
        </p:spPr>
        <p:style>
          <a:lnRef idx="2">
            <a:schemeClr val="accent1"/>
          </a:lnRef>
          <a:fillRef idx="0">
            <a:schemeClr val="accent1"/>
          </a:fillRef>
          <a:effectRef idx="1">
            <a:schemeClr val="accent1"/>
          </a:effectRef>
          <a:fontRef idx="minor">
            <a:schemeClr val="tx1"/>
          </a:fontRef>
        </p:style>
      </p:cxnSp>
      <p:graphicFrame>
        <p:nvGraphicFramePr>
          <p:cNvPr id="18" name="Table 17"/>
          <p:cNvGraphicFramePr>
            <a:graphicFrameLocks noGrp="1"/>
          </p:cNvGraphicFramePr>
          <p:nvPr>
            <p:extLst>
              <p:ext uri="{D42A27DB-BD31-4B8C-83A1-F6EECF244321}">
                <p14:modId xmlns:p14="http://schemas.microsoft.com/office/powerpoint/2010/main" val="3505452432"/>
              </p:ext>
            </p:extLst>
          </p:nvPr>
        </p:nvGraphicFramePr>
        <p:xfrm>
          <a:off x="227079" y="3304918"/>
          <a:ext cx="5487854" cy="2773680"/>
        </p:xfrm>
        <a:graphic>
          <a:graphicData uri="http://schemas.openxmlformats.org/drawingml/2006/table">
            <a:tbl>
              <a:tblPr firstRow="1" bandRow="1">
                <a:tableStyleId>{2D5ABB26-0587-4C30-8999-92F81FD0307C}</a:tableStyleId>
              </a:tblPr>
              <a:tblGrid>
                <a:gridCol w="637944"/>
                <a:gridCol w="632098"/>
                <a:gridCol w="678067"/>
                <a:gridCol w="643590"/>
                <a:gridCol w="609112"/>
                <a:gridCol w="747025"/>
                <a:gridCol w="770009"/>
                <a:gridCol w="770009"/>
              </a:tblGrid>
              <a:tr h="179025">
                <a:tc>
                  <a:txBody>
                    <a:bodyPr/>
                    <a:lstStyle/>
                    <a:p>
                      <a:pPr algn="ctr"/>
                      <a:r>
                        <a:rPr lang="en-US" sz="1600" dirty="0" smtClean="0"/>
                        <a:t>model</a:t>
                      </a:r>
                      <a:endParaRPr lang="en-US" sz="1600"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EEECE1"/>
                    </a:solidFill>
                  </a:tcPr>
                </a:tc>
                <a:tc>
                  <a:txBody>
                    <a:bodyPr/>
                    <a:lstStyle/>
                    <a:p>
                      <a:pPr algn="ctr"/>
                      <a:r>
                        <a:rPr lang="el-GR" sz="1600" dirty="0" smtClean="0"/>
                        <a:t>τ</a:t>
                      </a:r>
                      <a:r>
                        <a:rPr lang="en-US" sz="1600" baseline="-25000" dirty="0" smtClean="0"/>
                        <a:t>red</a:t>
                      </a:r>
                      <a:endParaRPr lang="en-US" sz="1600"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EEECE1"/>
                    </a:solidFill>
                  </a:tcPr>
                </a:tc>
                <a:tc>
                  <a:txBody>
                    <a:bodyPr/>
                    <a:lstStyle/>
                    <a:p>
                      <a:pPr algn="ctr"/>
                      <a:r>
                        <a:rPr lang="en-US" sz="1600" dirty="0" smtClean="0"/>
                        <a:t>B</a:t>
                      </a:r>
                      <a:r>
                        <a:rPr lang="en-US" sz="1600" baseline="0" dirty="0" smtClean="0"/>
                        <a:t> </a:t>
                      </a:r>
                    </a:p>
                    <a:p>
                      <a:pPr algn="ctr"/>
                      <a:r>
                        <a:rPr lang="en-US" sz="1600" baseline="0" dirty="0" smtClean="0"/>
                        <a:t>[G]</a:t>
                      </a:r>
                      <a:endParaRPr lang="en-US" sz="1600"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EEECE1"/>
                    </a:solidFill>
                  </a:tcPr>
                </a:tc>
                <a:tc>
                  <a:txBody>
                    <a:bodyPr/>
                    <a:lstStyle/>
                    <a:p>
                      <a:pPr algn="ctr"/>
                      <a:r>
                        <a:rPr lang="en-US" sz="1600" dirty="0" err="1" smtClean="0"/>
                        <a:t>θ</a:t>
                      </a:r>
                      <a:r>
                        <a:rPr lang="en-US" sz="1600" baseline="-25000" dirty="0" err="1" smtClean="0"/>
                        <a:t>B</a:t>
                      </a:r>
                      <a:endParaRPr lang="en-US" sz="1600" baseline="-25000" dirty="0" smtClean="0"/>
                    </a:p>
                    <a:p>
                      <a:pPr algn="ctr"/>
                      <a:r>
                        <a:rPr lang="en-US" sz="1600" baseline="0" dirty="0" smtClean="0"/>
                        <a:t>[</a:t>
                      </a:r>
                      <a:r>
                        <a:rPr lang="en-US" sz="1600" baseline="0" dirty="0" err="1" smtClean="0"/>
                        <a:t>deg</a:t>
                      </a:r>
                      <a:r>
                        <a:rPr lang="en-US" sz="1600" baseline="0" dirty="0" smtClean="0"/>
                        <a:t>]</a:t>
                      </a:r>
                      <a:endParaRPr lang="en-US" sz="1600" baseline="0"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EEECE1"/>
                    </a:solidFill>
                  </a:tcPr>
                </a:tc>
                <a:tc>
                  <a:txBody>
                    <a:bodyPr/>
                    <a:lstStyle/>
                    <a:p>
                      <a:pPr algn="ctr"/>
                      <a:r>
                        <a:rPr lang="en-US" sz="1600" dirty="0" err="1" smtClean="0"/>
                        <a:t>χ</a:t>
                      </a:r>
                      <a:r>
                        <a:rPr lang="en-US" sz="1600" baseline="-25000" dirty="0" err="1" smtClean="0"/>
                        <a:t>B</a:t>
                      </a:r>
                      <a:endParaRPr lang="en-US" sz="1600" baseline="-25000" dirty="0" smtClean="0"/>
                    </a:p>
                    <a:p>
                      <a:pPr algn="ctr"/>
                      <a:r>
                        <a:rPr lang="en-US" sz="1600" baseline="0" dirty="0" smtClean="0"/>
                        <a:t>[</a:t>
                      </a:r>
                      <a:r>
                        <a:rPr lang="en-US" sz="1600" baseline="0" dirty="0" err="1" smtClean="0"/>
                        <a:t>deg</a:t>
                      </a:r>
                      <a:r>
                        <a:rPr lang="en-US" sz="1600" baseline="0" dirty="0" smtClean="0"/>
                        <a:t>]</a:t>
                      </a:r>
                      <a:endParaRPr lang="en-US" sz="1600" baseline="0"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EEECE1"/>
                    </a:solidFill>
                  </a:tcPr>
                </a:tc>
                <a:tc>
                  <a:txBody>
                    <a:bodyPr/>
                    <a:lstStyle/>
                    <a:p>
                      <a:pPr algn="ctr"/>
                      <a:r>
                        <a:rPr lang="en-US" sz="1600" dirty="0" err="1" smtClean="0"/>
                        <a:t>v</a:t>
                      </a:r>
                      <a:r>
                        <a:rPr lang="en-US" sz="1600" baseline="-25000" dirty="0" err="1" smtClean="0"/>
                        <a:t>th</a:t>
                      </a:r>
                      <a:endParaRPr lang="en-US" sz="1600" baseline="-25000" dirty="0" smtClean="0"/>
                    </a:p>
                    <a:p>
                      <a:pPr algn="ctr"/>
                      <a:r>
                        <a:rPr lang="en-US" sz="1600" dirty="0" smtClean="0"/>
                        <a:t>[km s</a:t>
                      </a:r>
                      <a:r>
                        <a:rPr lang="en-US" sz="1600" baseline="30000" dirty="0" smtClean="0"/>
                        <a:t>-1</a:t>
                      </a:r>
                      <a:r>
                        <a:rPr lang="en-US" sz="1600" baseline="0" dirty="0" smtClean="0"/>
                        <a:t>]</a:t>
                      </a:r>
                      <a:endParaRPr lang="en-US" sz="1600"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EEECE1"/>
                    </a:solidFill>
                  </a:tcPr>
                </a:tc>
                <a:tc>
                  <a:txBody>
                    <a:bodyPr/>
                    <a:lstStyle/>
                    <a:p>
                      <a:pPr algn="ctr"/>
                      <a:r>
                        <a:rPr lang="en-US" sz="1600" dirty="0" err="1" smtClean="0"/>
                        <a:t>v</a:t>
                      </a:r>
                      <a:r>
                        <a:rPr lang="en-US" sz="1600" baseline="-25000" dirty="0" err="1" smtClean="0"/>
                        <a:t>II</a:t>
                      </a:r>
                      <a:endParaRPr lang="en-US" sz="1600" baseline="-25000" dirty="0" smtClean="0"/>
                    </a:p>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t>[km s</a:t>
                      </a:r>
                      <a:r>
                        <a:rPr lang="en-US" sz="1600" baseline="30000" dirty="0" smtClean="0"/>
                        <a:t>-1</a:t>
                      </a:r>
                      <a:r>
                        <a:rPr lang="en-US" sz="1600" baseline="0" dirty="0" smtClean="0"/>
                        <a:t>]</a:t>
                      </a:r>
                      <a:endParaRPr lang="en-US" sz="1600" dirty="0" smtClean="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EEECE1"/>
                    </a:solidFill>
                  </a:tcPr>
                </a:tc>
                <a:tc>
                  <a:txBody>
                    <a:bodyPr/>
                    <a:lstStyle/>
                    <a:p>
                      <a:pPr algn="ctr"/>
                      <a:endParaRPr lang="en-US" sz="1600"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EEECE1"/>
                    </a:solidFill>
                  </a:tcPr>
                </a:tc>
              </a:tr>
              <a:tr h="179025">
                <a:tc>
                  <a:txBody>
                    <a:bodyPr/>
                    <a:lstStyle/>
                    <a:p>
                      <a:pPr algn="ctr"/>
                      <a:r>
                        <a:rPr lang="en-US" sz="1600" dirty="0" smtClean="0"/>
                        <a:t>c1</a:t>
                      </a:r>
                      <a:endParaRPr lang="en-US" sz="1600"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FF"/>
                    </a:solidFill>
                  </a:tcPr>
                </a:tc>
                <a:tc>
                  <a:txBody>
                    <a:bodyPr/>
                    <a:lstStyle/>
                    <a:p>
                      <a:r>
                        <a:rPr lang="en-US" dirty="0" smtClean="0"/>
                        <a:t>3</a:t>
                      </a:r>
                      <a:endParaRPr lang="en-US"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FF"/>
                    </a:solidFill>
                  </a:tcPr>
                </a:tc>
                <a:tc>
                  <a:txBody>
                    <a:bodyPr/>
                    <a:lstStyle/>
                    <a:p>
                      <a:r>
                        <a:rPr lang="en-US" dirty="0" smtClean="0"/>
                        <a:t>19</a:t>
                      </a:r>
                      <a:endParaRPr lang="en-US"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FF"/>
                    </a:solidFill>
                  </a:tcPr>
                </a:tc>
                <a:tc>
                  <a:txBody>
                    <a:bodyPr/>
                    <a:lstStyle/>
                    <a:p>
                      <a:r>
                        <a:rPr lang="en-US" dirty="0" smtClean="0"/>
                        <a:t>40</a:t>
                      </a:r>
                      <a:endParaRPr lang="en-US"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FF"/>
                    </a:solidFill>
                  </a:tcPr>
                </a:tc>
                <a:tc>
                  <a:txBody>
                    <a:bodyPr/>
                    <a:lstStyle/>
                    <a:p>
                      <a:r>
                        <a:rPr lang="en-US" dirty="0" smtClean="0"/>
                        <a:t>3</a:t>
                      </a:r>
                      <a:endParaRPr lang="en-US"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FF"/>
                    </a:solidFill>
                  </a:tcPr>
                </a:tc>
                <a:tc>
                  <a:txBody>
                    <a:bodyPr/>
                    <a:lstStyle/>
                    <a:p>
                      <a:r>
                        <a:rPr lang="en-US" dirty="0" smtClean="0"/>
                        <a:t>10.5</a:t>
                      </a:r>
                      <a:endParaRPr lang="en-US"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FF"/>
                    </a:solidFill>
                  </a:tcPr>
                </a:tc>
                <a:tc>
                  <a:txBody>
                    <a:bodyPr/>
                    <a:lstStyle/>
                    <a:p>
                      <a:r>
                        <a:rPr lang="en-US" dirty="0" smtClean="0"/>
                        <a:t>-0.6</a:t>
                      </a:r>
                      <a:endParaRPr lang="en-US"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FF"/>
                    </a:solidFill>
                  </a:tcPr>
                </a:tc>
                <a:tc>
                  <a:txBody>
                    <a:bodyPr/>
                    <a:lstStyle/>
                    <a:p>
                      <a:endParaRPr lang="en-US"/>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FF"/>
                    </a:solidFill>
                  </a:tcPr>
                </a:tc>
              </a:tr>
              <a:tr h="179025">
                <a:tc>
                  <a:txBody>
                    <a:bodyPr/>
                    <a:lstStyle/>
                    <a:p>
                      <a:pPr algn="ctr"/>
                      <a:r>
                        <a:rPr lang="en-US" sz="1600" dirty="0" smtClean="0"/>
                        <a:t>c2</a:t>
                      </a:r>
                      <a:endParaRPr lang="en-US" sz="1600"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FF"/>
                    </a:solidFill>
                  </a:tcPr>
                </a:tc>
                <a:tc>
                  <a:txBody>
                    <a:bodyPr/>
                    <a:lstStyle/>
                    <a:p>
                      <a:r>
                        <a:rPr lang="en-US" dirty="0" smtClean="0"/>
                        <a:t>3</a:t>
                      </a:r>
                      <a:endParaRPr lang="en-US"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FF"/>
                    </a:solidFill>
                  </a:tcPr>
                </a:tc>
                <a:tc>
                  <a:txBody>
                    <a:bodyPr/>
                    <a:lstStyle/>
                    <a:p>
                      <a:r>
                        <a:rPr lang="en-US" dirty="0" smtClean="0"/>
                        <a:t>21</a:t>
                      </a:r>
                      <a:endParaRPr lang="en-US"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FF"/>
                    </a:solidFill>
                  </a:tcPr>
                </a:tc>
                <a:tc>
                  <a:txBody>
                    <a:bodyPr/>
                    <a:lstStyle/>
                    <a:p>
                      <a:r>
                        <a:rPr lang="en-US" dirty="0" smtClean="0"/>
                        <a:t>40</a:t>
                      </a:r>
                      <a:endParaRPr lang="en-US"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FF"/>
                    </a:solidFill>
                  </a:tcPr>
                </a:tc>
                <a:tc>
                  <a:txBody>
                    <a:bodyPr/>
                    <a:lstStyle/>
                    <a:p>
                      <a:r>
                        <a:rPr lang="en-US" dirty="0" smtClean="0"/>
                        <a:t>3</a:t>
                      </a:r>
                      <a:endParaRPr lang="en-US"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FF"/>
                    </a:solidFill>
                  </a:tcPr>
                </a:tc>
                <a:tc>
                  <a:txBody>
                    <a:bodyPr/>
                    <a:lstStyle/>
                    <a:p>
                      <a:r>
                        <a:rPr lang="en-US" dirty="0" smtClean="0"/>
                        <a:t>10.9</a:t>
                      </a:r>
                      <a:endParaRPr lang="en-US"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FF"/>
                    </a:solidFill>
                  </a:tcPr>
                </a:tc>
                <a:tc>
                  <a:txBody>
                    <a:bodyPr/>
                    <a:lstStyle/>
                    <a:p>
                      <a:r>
                        <a:rPr lang="en-US" dirty="0" smtClean="0"/>
                        <a:t>-0.6</a:t>
                      </a:r>
                      <a:endParaRPr lang="en-US"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FF"/>
                    </a:solidFill>
                  </a:tcPr>
                </a:tc>
                <a:tc>
                  <a:txBody>
                    <a:bodyPr/>
                    <a:lstStyle/>
                    <a:p>
                      <a:r>
                        <a:rPr lang="en-US" dirty="0" smtClean="0"/>
                        <a:t>-0.004</a:t>
                      </a:r>
                      <a:endParaRPr lang="en-US"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FF"/>
                    </a:solidFill>
                  </a:tcPr>
                </a:tc>
              </a:tr>
              <a:tr h="179025">
                <a:tc>
                  <a:txBody>
                    <a:bodyPr/>
                    <a:lstStyle/>
                    <a:p>
                      <a:pPr algn="ctr"/>
                      <a:r>
                        <a:rPr lang="en-US" sz="1600" dirty="0" smtClean="0"/>
                        <a:t>c3</a:t>
                      </a:r>
                      <a:endParaRPr lang="en-US" sz="1600"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r>
                        <a:rPr lang="en-US" dirty="0" smtClean="0"/>
                        <a:t>1.7</a:t>
                      </a:r>
                      <a:endParaRPr lang="en-US"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r>
                        <a:rPr lang="en-US" dirty="0" smtClean="0"/>
                        <a:t>29</a:t>
                      </a:r>
                      <a:endParaRPr lang="en-US"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r>
                        <a:rPr lang="en-US" dirty="0" smtClean="0"/>
                        <a:t>93</a:t>
                      </a:r>
                      <a:endParaRPr lang="en-US"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r>
                        <a:rPr lang="en-US" dirty="0" smtClean="0"/>
                        <a:t>85</a:t>
                      </a:r>
                      <a:endParaRPr lang="en-US"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r>
                        <a:rPr lang="en-US" dirty="0" smtClean="0"/>
                        <a:t>10</a:t>
                      </a:r>
                      <a:endParaRPr lang="en-US"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r>
                        <a:rPr lang="en-US" dirty="0" smtClean="0"/>
                        <a:t>-0.1</a:t>
                      </a:r>
                      <a:endParaRPr lang="en-US"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endParaRPr lang="en-US"/>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179025">
                <a:tc>
                  <a:txBody>
                    <a:bodyPr/>
                    <a:lstStyle/>
                    <a:p>
                      <a:pPr algn="ctr"/>
                      <a:endParaRPr lang="en-US" sz="1600"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r>
                        <a:rPr lang="en-US" dirty="0" smtClean="0"/>
                        <a:t>1.3</a:t>
                      </a:r>
                      <a:endParaRPr lang="en-US"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r>
                        <a:rPr lang="en-US" dirty="0" smtClean="0"/>
                        <a:t>23</a:t>
                      </a:r>
                      <a:endParaRPr lang="en-US"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r>
                        <a:rPr lang="en-US" dirty="0" smtClean="0"/>
                        <a:t>86</a:t>
                      </a:r>
                      <a:endParaRPr lang="en-US"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r>
                        <a:rPr lang="en-US" dirty="0" smtClean="0"/>
                        <a:t>31</a:t>
                      </a:r>
                      <a:endParaRPr lang="en-US"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r>
                        <a:rPr lang="en-US" dirty="0" smtClean="0"/>
                        <a:t>12.3</a:t>
                      </a:r>
                      <a:endParaRPr lang="en-US"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r>
                        <a:rPr lang="en-US" dirty="0" smtClean="0"/>
                        <a:t>-0.1</a:t>
                      </a:r>
                      <a:endParaRPr lang="en-US"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endParaRPr lang="en-US"/>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179025">
                <a:tc>
                  <a:txBody>
                    <a:bodyPr/>
                    <a:lstStyle/>
                    <a:p>
                      <a:pPr algn="ctr"/>
                      <a:r>
                        <a:rPr lang="en-US" sz="1600" dirty="0" smtClean="0"/>
                        <a:t>c4</a:t>
                      </a:r>
                      <a:endParaRPr lang="en-US" sz="1600"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66"/>
                    </a:solidFill>
                  </a:tcPr>
                </a:tc>
                <a:tc>
                  <a:txBody>
                    <a:bodyPr/>
                    <a:lstStyle/>
                    <a:p>
                      <a:r>
                        <a:rPr lang="en-US" dirty="0" smtClean="0"/>
                        <a:t>1.4</a:t>
                      </a:r>
                      <a:endParaRPr lang="en-US"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66"/>
                    </a:solidFill>
                  </a:tcPr>
                </a:tc>
                <a:tc>
                  <a:txBody>
                    <a:bodyPr/>
                    <a:lstStyle/>
                    <a:p>
                      <a:r>
                        <a:rPr lang="en-US" dirty="0" smtClean="0"/>
                        <a:t>75</a:t>
                      </a:r>
                      <a:endParaRPr lang="en-US"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66"/>
                    </a:solidFill>
                  </a:tcPr>
                </a:tc>
                <a:tc>
                  <a:txBody>
                    <a:bodyPr/>
                    <a:lstStyle/>
                    <a:p>
                      <a:r>
                        <a:rPr lang="en-US" dirty="0" smtClean="0"/>
                        <a:t>14</a:t>
                      </a:r>
                      <a:endParaRPr lang="en-US"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66"/>
                    </a:solidFill>
                  </a:tcPr>
                </a:tc>
                <a:tc>
                  <a:txBody>
                    <a:bodyPr/>
                    <a:lstStyle/>
                    <a:p>
                      <a:r>
                        <a:rPr lang="en-US" dirty="0" smtClean="0"/>
                        <a:t>25</a:t>
                      </a:r>
                      <a:endParaRPr lang="en-US"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66"/>
                    </a:solidFill>
                  </a:tcPr>
                </a:tc>
                <a:tc>
                  <a:txBody>
                    <a:bodyPr/>
                    <a:lstStyle/>
                    <a:p>
                      <a:r>
                        <a:rPr lang="en-US" dirty="0" smtClean="0"/>
                        <a:t>10.1</a:t>
                      </a:r>
                      <a:endParaRPr lang="en-US"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66"/>
                    </a:solidFill>
                  </a:tcPr>
                </a:tc>
                <a:tc>
                  <a:txBody>
                    <a:bodyPr/>
                    <a:lstStyle/>
                    <a:p>
                      <a:r>
                        <a:rPr lang="en-US" dirty="0" smtClean="0"/>
                        <a:t>-0.7</a:t>
                      </a:r>
                      <a:endParaRPr lang="en-US"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66"/>
                    </a:solidFill>
                  </a:tcPr>
                </a:tc>
                <a:tc>
                  <a:txBody>
                    <a:bodyPr/>
                    <a:lstStyle/>
                    <a:p>
                      <a:r>
                        <a:rPr lang="en-US" dirty="0" smtClean="0"/>
                        <a:t>-0.006</a:t>
                      </a:r>
                      <a:endParaRPr lang="en-US"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66"/>
                    </a:solidFill>
                  </a:tcPr>
                </a:tc>
              </a:tr>
              <a:tr h="179025">
                <a:tc>
                  <a:txBody>
                    <a:bodyPr/>
                    <a:lstStyle/>
                    <a:p>
                      <a:pPr algn="ctr"/>
                      <a:endParaRPr lang="en-US" sz="1600"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66"/>
                    </a:solidFill>
                  </a:tcPr>
                </a:tc>
                <a:tc>
                  <a:txBody>
                    <a:bodyPr/>
                    <a:lstStyle/>
                    <a:p>
                      <a:r>
                        <a:rPr lang="en-US" dirty="0" smtClean="0"/>
                        <a:t>1.2</a:t>
                      </a:r>
                      <a:endParaRPr lang="en-US"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66"/>
                    </a:solidFill>
                  </a:tcPr>
                </a:tc>
                <a:tc>
                  <a:txBody>
                    <a:bodyPr/>
                    <a:lstStyle/>
                    <a:p>
                      <a:r>
                        <a:rPr lang="en-US" dirty="0" smtClean="0"/>
                        <a:t>22</a:t>
                      </a:r>
                      <a:endParaRPr lang="en-US"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66"/>
                    </a:solidFill>
                  </a:tcPr>
                </a:tc>
                <a:tc>
                  <a:txBody>
                    <a:bodyPr/>
                    <a:lstStyle/>
                    <a:p>
                      <a:r>
                        <a:rPr lang="en-US" dirty="0" smtClean="0"/>
                        <a:t>65</a:t>
                      </a:r>
                      <a:endParaRPr lang="en-US"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66"/>
                    </a:solidFill>
                  </a:tcPr>
                </a:tc>
                <a:tc>
                  <a:txBody>
                    <a:bodyPr/>
                    <a:lstStyle/>
                    <a:p>
                      <a:r>
                        <a:rPr lang="en-US" dirty="0" smtClean="0"/>
                        <a:t>30</a:t>
                      </a:r>
                      <a:endParaRPr lang="en-US"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66"/>
                    </a:solidFill>
                  </a:tcPr>
                </a:tc>
                <a:tc>
                  <a:txBody>
                    <a:bodyPr/>
                    <a:lstStyle/>
                    <a:p>
                      <a:r>
                        <a:rPr lang="en-US" dirty="0" smtClean="0"/>
                        <a:t>13.3</a:t>
                      </a:r>
                      <a:endParaRPr lang="en-US"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66"/>
                    </a:solidFill>
                  </a:tcPr>
                </a:tc>
                <a:tc>
                  <a:txBody>
                    <a:bodyPr/>
                    <a:lstStyle/>
                    <a:p>
                      <a:r>
                        <a:rPr lang="en-US" dirty="0" smtClean="0"/>
                        <a:t>-0.6</a:t>
                      </a:r>
                      <a:endParaRPr lang="en-US"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66"/>
                    </a:solidFill>
                  </a:tcPr>
                </a:tc>
                <a:tc>
                  <a:txBody>
                    <a:bodyPr/>
                    <a:lstStyle/>
                    <a:p>
                      <a:r>
                        <a:rPr lang="en-US" dirty="0" smtClean="0"/>
                        <a:t>-0.006</a:t>
                      </a:r>
                      <a:endParaRPr lang="en-US" dirty="0"/>
                    </a:p>
                  </a:txBody>
                  <a:tcPr marL="45720" marR="4572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66"/>
                    </a:solidFill>
                  </a:tcPr>
                </a:tc>
              </a:tr>
            </a:tbl>
          </a:graphicData>
        </a:graphic>
      </p:graphicFrame>
      <p:graphicFrame>
        <p:nvGraphicFramePr>
          <p:cNvPr id="20" name="Object 19"/>
          <p:cNvGraphicFramePr>
            <a:graphicFrameLocks noChangeAspect="1"/>
          </p:cNvGraphicFramePr>
          <p:nvPr>
            <p:extLst>
              <p:ext uri="{D42A27DB-BD31-4B8C-83A1-F6EECF244321}">
                <p14:modId xmlns:p14="http://schemas.microsoft.com/office/powerpoint/2010/main" val="225567626"/>
              </p:ext>
            </p:extLst>
          </p:nvPr>
        </p:nvGraphicFramePr>
        <p:xfrm>
          <a:off x="5033206" y="3455423"/>
          <a:ext cx="569441" cy="327860"/>
        </p:xfrm>
        <a:graphic>
          <a:graphicData uri="http://schemas.openxmlformats.org/presentationml/2006/ole">
            <mc:AlternateContent xmlns:mc="http://schemas.openxmlformats.org/markup-compatibility/2006">
              <mc:Choice xmlns:v="urn:schemas-microsoft-com:vml" Requires="v">
                <p:oleObj spid="_x0000_s3198" name="Equation" r:id="rId4" imgW="419100" imgH="241300" progId="Equation.3">
                  <p:embed/>
                </p:oleObj>
              </mc:Choice>
              <mc:Fallback>
                <p:oleObj name="Equation" r:id="rId4" imgW="419100" imgH="241300" progId="Equation.3">
                  <p:embed/>
                  <p:pic>
                    <p:nvPicPr>
                      <p:cNvPr id="0" name=""/>
                      <p:cNvPicPr/>
                      <p:nvPr/>
                    </p:nvPicPr>
                    <p:blipFill>
                      <a:blip r:embed="rId5"/>
                      <a:stretch>
                        <a:fillRect/>
                      </a:stretch>
                    </p:blipFill>
                    <p:spPr>
                      <a:xfrm>
                        <a:off x="5033206" y="3455423"/>
                        <a:ext cx="569441" cy="327860"/>
                      </a:xfrm>
                      <a:prstGeom prst="rect">
                        <a:avLst/>
                      </a:prstGeom>
                    </p:spPr>
                  </p:pic>
                </p:oleObj>
              </mc:Fallback>
            </mc:AlternateContent>
          </a:graphicData>
        </a:graphic>
      </p:graphicFrame>
      <p:pic>
        <p:nvPicPr>
          <p:cNvPr id="4" name="Picture 3" descr="inversiones_1.eps"/>
          <p:cNvPicPr>
            <a:picLocks noChangeAspect="1"/>
          </p:cNvPicPr>
          <p:nvPr/>
        </p:nvPicPr>
        <p:blipFill rotWithShape="1">
          <a:blip r:embed="rId6">
            <a:extLst>
              <a:ext uri="{28A0092B-C50C-407E-A947-70E740481C1C}">
                <a14:useLocalDpi xmlns:a14="http://schemas.microsoft.com/office/drawing/2010/main" val="0"/>
              </a:ext>
            </a:extLst>
          </a:blip>
          <a:srcRect r="43094" b="7758"/>
          <a:stretch/>
        </p:blipFill>
        <p:spPr>
          <a:xfrm>
            <a:off x="5562543" y="125439"/>
            <a:ext cx="3123468" cy="6325989"/>
          </a:xfrm>
          <a:prstGeom prst="rect">
            <a:avLst/>
          </a:prstGeom>
        </p:spPr>
      </p:pic>
    </p:spTree>
    <p:extLst>
      <p:ext uri="{BB962C8B-B14F-4D97-AF65-F5344CB8AC3E}">
        <p14:creationId xmlns:p14="http://schemas.microsoft.com/office/powerpoint/2010/main" val="220963419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189811" y="427803"/>
            <a:ext cx="6767122" cy="400110"/>
          </a:xfrm>
          <a:prstGeom prst="rect">
            <a:avLst/>
          </a:prstGeom>
          <a:solidFill>
            <a:schemeClr val="bg1"/>
          </a:solidFill>
        </p:spPr>
        <p:txBody>
          <a:bodyPr wrap="none" rtlCol="0">
            <a:spAutoFit/>
          </a:bodyPr>
          <a:lstStyle/>
          <a:p>
            <a:r>
              <a:rPr lang="en-US" sz="2000" b="1" dirty="0" smtClean="0">
                <a:solidFill>
                  <a:srgbClr val="FF6600"/>
                </a:solidFill>
              </a:rPr>
              <a:t>how to generate atomic orientation in the He 1083.0 nm line?</a:t>
            </a:r>
            <a:endParaRPr lang="en-US" sz="2000" b="1" dirty="0">
              <a:solidFill>
                <a:srgbClr val="FF6600"/>
              </a:solidFill>
            </a:endParaRPr>
          </a:p>
        </p:txBody>
      </p:sp>
      <p:sp>
        <p:nvSpPr>
          <p:cNvPr id="4" name="TextBox 3"/>
          <p:cNvSpPr txBox="1"/>
          <p:nvPr/>
        </p:nvSpPr>
        <p:spPr>
          <a:xfrm>
            <a:off x="628317" y="1457182"/>
            <a:ext cx="2967789" cy="2308324"/>
          </a:xfrm>
          <a:prstGeom prst="rect">
            <a:avLst/>
          </a:prstGeom>
          <a:noFill/>
        </p:spPr>
        <p:txBody>
          <a:bodyPr wrap="square" rtlCol="0">
            <a:spAutoFit/>
          </a:bodyPr>
          <a:lstStyle/>
          <a:p>
            <a:r>
              <a:rPr lang="en-US" dirty="0" smtClean="0"/>
              <a:t>alignment to orientation transfer mechanism by electric fields</a:t>
            </a:r>
          </a:p>
          <a:p>
            <a:r>
              <a:rPr lang="en-US" dirty="0" smtClean="0"/>
              <a:t>[</a:t>
            </a:r>
            <a:r>
              <a:rPr lang="en-US" dirty="0" err="1" smtClean="0"/>
              <a:t>López</a:t>
            </a:r>
            <a:r>
              <a:rPr lang="en-US" dirty="0" smtClean="0"/>
              <a:t> </a:t>
            </a:r>
            <a:r>
              <a:rPr lang="en-US" dirty="0" err="1" smtClean="0"/>
              <a:t>Ariste</a:t>
            </a:r>
            <a:r>
              <a:rPr lang="en-US" dirty="0" smtClean="0"/>
              <a:t> et al. 2005]</a:t>
            </a:r>
          </a:p>
          <a:p>
            <a:endParaRPr lang="en-US" dirty="0"/>
          </a:p>
          <a:p>
            <a:endParaRPr lang="en-US" dirty="0" smtClean="0"/>
          </a:p>
          <a:p>
            <a:endParaRPr lang="en-US" dirty="0"/>
          </a:p>
          <a:p>
            <a:r>
              <a:rPr lang="en-US" dirty="0" smtClean="0"/>
              <a:t>[atom non </a:t>
            </a:r>
            <a:r>
              <a:rPr lang="en-US" dirty="0" err="1" smtClean="0"/>
              <a:t>hydrogenic</a:t>
            </a:r>
            <a:r>
              <a:rPr lang="en-US" dirty="0" smtClean="0"/>
              <a:t>]</a:t>
            </a:r>
            <a:endParaRPr lang="en-US" dirty="0"/>
          </a:p>
        </p:txBody>
      </p:sp>
      <p:sp>
        <p:nvSpPr>
          <p:cNvPr id="5" name="TextBox 4"/>
          <p:cNvSpPr txBox="1"/>
          <p:nvPr/>
        </p:nvSpPr>
        <p:spPr>
          <a:xfrm>
            <a:off x="708529" y="2825756"/>
            <a:ext cx="2339472" cy="369332"/>
          </a:xfrm>
          <a:prstGeom prst="rect">
            <a:avLst/>
          </a:prstGeom>
          <a:solidFill>
            <a:srgbClr val="EEECE1"/>
          </a:solidFill>
        </p:spPr>
        <p:txBody>
          <a:bodyPr wrap="square" rtlCol="0">
            <a:spAutoFit/>
          </a:bodyPr>
          <a:lstStyle/>
          <a:p>
            <a:pPr algn="ctr"/>
            <a:r>
              <a:rPr lang="en-US" b="1" dirty="0" smtClean="0"/>
              <a:t>VERY UNLIKELY</a:t>
            </a:r>
            <a:endParaRPr lang="en-US" b="1" dirty="0"/>
          </a:p>
        </p:txBody>
      </p:sp>
      <p:sp>
        <p:nvSpPr>
          <p:cNvPr id="6" name="TextBox 5"/>
          <p:cNvSpPr txBox="1"/>
          <p:nvPr/>
        </p:nvSpPr>
        <p:spPr>
          <a:xfrm>
            <a:off x="4652209" y="1457182"/>
            <a:ext cx="3858260" cy="369332"/>
          </a:xfrm>
          <a:prstGeom prst="rect">
            <a:avLst/>
          </a:prstGeom>
          <a:noFill/>
        </p:spPr>
        <p:txBody>
          <a:bodyPr wrap="none" rtlCol="0">
            <a:spAutoFit/>
          </a:bodyPr>
          <a:lstStyle/>
          <a:p>
            <a:r>
              <a:rPr lang="en-US" dirty="0" smtClean="0"/>
              <a:t>differential excitation of </a:t>
            </a:r>
            <a:r>
              <a:rPr lang="en-US" dirty="0" err="1" smtClean="0"/>
              <a:t>σ</a:t>
            </a:r>
            <a:r>
              <a:rPr lang="en-US" dirty="0" smtClean="0"/>
              <a:t> components</a:t>
            </a:r>
            <a:endParaRPr lang="en-US" dirty="0"/>
          </a:p>
        </p:txBody>
      </p:sp>
      <p:cxnSp>
        <p:nvCxnSpPr>
          <p:cNvPr id="8" name="Straight Arrow Connector 7"/>
          <p:cNvCxnSpPr>
            <a:stCxn id="3" idx="2"/>
            <a:endCxn id="4" idx="0"/>
          </p:cNvCxnSpPr>
          <p:nvPr/>
        </p:nvCxnSpPr>
        <p:spPr>
          <a:xfrm flipH="1">
            <a:off x="2112212" y="827913"/>
            <a:ext cx="2461160" cy="629269"/>
          </a:xfrm>
          <a:prstGeom prst="straightConnector1">
            <a:avLst/>
          </a:prstGeom>
          <a:ln>
            <a:solidFill>
              <a:srgbClr val="FF6600"/>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0" name="Straight Arrow Connector 9"/>
          <p:cNvCxnSpPr>
            <a:stCxn id="3" idx="2"/>
            <a:endCxn id="6" idx="0"/>
          </p:cNvCxnSpPr>
          <p:nvPr/>
        </p:nvCxnSpPr>
        <p:spPr>
          <a:xfrm>
            <a:off x="4573372" y="827913"/>
            <a:ext cx="2007967" cy="629269"/>
          </a:xfrm>
          <a:prstGeom prst="straightConnector1">
            <a:avLst/>
          </a:prstGeom>
          <a:ln>
            <a:solidFill>
              <a:srgbClr val="FF6600"/>
            </a:solidFill>
            <a:tailEnd type="arrow"/>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9304392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p:cNvSpPr/>
          <p:nvPr/>
        </p:nvSpPr>
        <p:spPr>
          <a:xfrm>
            <a:off x="4577595" y="3959241"/>
            <a:ext cx="3523666" cy="2524441"/>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TextBox 2"/>
          <p:cNvSpPr txBox="1"/>
          <p:nvPr/>
        </p:nvSpPr>
        <p:spPr>
          <a:xfrm>
            <a:off x="1189811" y="427803"/>
            <a:ext cx="6767122" cy="400110"/>
          </a:xfrm>
          <a:prstGeom prst="rect">
            <a:avLst/>
          </a:prstGeom>
          <a:solidFill>
            <a:schemeClr val="bg1"/>
          </a:solidFill>
        </p:spPr>
        <p:txBody>
          <a:bodyPr wrap="none" rtlCol="0">
            <a:spAutoFit/>
          </a:bodyPr>
          <a:lstStyle/>
          <a:p>
            <a:r>
              <a:rPr lang="en-US" sz="2000" b="1" dirty="0" smtClean="0">
                <a:solidFill>
                  <a:srgbClr val="FF6600"/>
                </a:solidFill>
              </a:rPr>
              <a:t>how to generate atomic orientation in the He 1083.0 nm line?</a:t>
            </a:r>
            <a:endParaRPr lang="en-US" sz="2000" b="1" dirty="0">
              <a:solidFill>
                <a:srgbClr val="FF6600"/>
              </a:solidFill>
            </a:endParaRPr>
          </a:p>
        </p:txBody>
      </p:sp>
      <p:sp>
        <p:nvSpPr>
          <p:cNvPr id="4" name="TextBox 3"/>
          <p:cNvSpPr txBox="1"/>
          <p:nvPr/>
        </p:nvSpPr>
        <p:spPr>
          <a:xfrm>
            <a:off x="628317" y="1457182"/>
            <a:ext cx="2967789" cy="2308324"/>
          </a:xfrm>
          <a:prstGeom prst="rect">
            <a:avLst/>
          </a:prstGeom>
          <a:noFill/>
        </p:spPr>
        <p:txBody>
          <a:bodyPr wrap="square" rtlCol="0">
            <a:spAutoFit/>
          </a:bodyPr>
          <a:lstStyle/>
          <a:p>
            <a:r>
              <a:rPr lang="en-US" dirty="0" smtClean="0"/>
              <a:t>alignment to orientation transfer mechanism by electric fields</a:t>
            </a:r>
          </a:p>
          <a:p>
            <a:r>
              <a:rPr lang="en-US" dirty="0" smtClean="0"/>
              <a:t>[</a:t>
            </a:r>
            <a:r>
              <a:rPr lang="en-US" dirty="0" err="1" smtClean="0"/>
              <a:t>López</a:t>
            </a:r>
            <a:r>
              <a:rPr lang="en-US" dirty="0" smtClean="0"/>
              <a:t> </a:t>
            </a:r>
            <a:r>
              <a:rPr lang="en-US" dirty="0" err="1" smtClean="0"/>
              <a:t>Ariste</a:t>
            </a:r>
            <a:r>
              <a:rPr lang="en-US" dirty="0" smtClean="0"/>
              <a:t> et al. 2005]</a:t>
            </a:r>
          </a:p>
          <a:p>
            <a:endParaRPr lang="en-US" dirty="0"/>
          </a:p>
          <a:p>
            <a:endParaRPr lang="en-US" dirty="0" smtClean="0"/>
          </a:p>
          <a:p>
            <a:endParaRPr lang="en-US" dirty="0"/>
          </a:p>
          <a:p>
            <a:r>
              <a:rPr lang="en-US" dirty="0" smtClean="0"/>
              <a:t>[atom non </a:t>
            </a:r>
            <a:r>
              <a:rPr lang="en-US" dirty="0" err="1" smtClean="0"/>
              <a:t>hydrogenic</a:t>
            </a:r>
            <a:r>
              <a:rPr lang="en-US" dirty="0" smtClean="0"/>
              <a:t>]</a:t>
            </a:r>
            <a:endParaRPr lang="en-US" dirty="0"/>
          </a:p>
        </p:txBody>
      </p:sp>
      <p:sp>
        <p:nvSpPr>
          <p:cNvPr id="5" name="TextBox 4"/>
          <p:cNvSpPr txBox="1"/>
          <p:nvPr/>
        </p:nvSpPr>
        <p:spPr>
          <a:xfrm>
            <a:off x="708529" y="2825756"/>
            <a:ext cx="2339472" cy="369332"/>
          </a:xfrm>
          <a:prstGeom prst="rect">
            <a:avLst/>
          </a:prstGeom>
          <a:solidFill>
            <a:srgbClr val="EEECE1"/>
          </a:solidFill>
        </p:spPr>
        <p:txBody>
          <a:bodyPr wrap="square" rtlCol="0">
            <a:spAutoFit/>
          </a:bodyPr>
          <a:lstStyle/>
          <a:p>
            <a:pPr algn="ctr"/>
            <a:r>
              <a:rPr lang="en-US" b="1" dirty="0" smtClean="0"/>
              <a:t>VERY UNLIKELY</a:t>
            </a:r>
            <a:endParaRPr lang="en-US" b="1" dirty="0"/>
          </a:p>
        </p:txBody>
      </p:sp>
      <p:sp>
        <p:nvSpPr>
          <p:cNvPr id="6" name="TextBox 5"/>
          <p:cNvSpPr txBox="1"/>
          <p:nvPr/>
        </p:nvSpPr>
        <p:spPr>
          <a:xfrm>
            <a:off x="4652209" y="1457182"/>
            <a:ext cx="3858260" cy="369332"/>
          </a:xfrm>
          <a:prstGeom prst="rect">
            <a:avLst/>
          </a:prstGeom>
          <a:noFill/>
        </p:spPr>
        <p:txBody>
          <a:bodyPr wrap="none" rtlCol="0">
            <a:spAutoFit/>
          </a:bodyPr>
          <a:lstStyle/>
          <a:p>
            <a:r>
              <a:rPr lang="en-US" dirty="0" smtClean="0"/>
              <a:t>differential excitation of </a:t>
            </a:r>
            <a:r>
              <a:rPr lang="en-US" dirty="0" err="1" smtClean="0"/>
              <a:t>σ</a:t>
            </a:r>
            <a:r>
              <a:rPr lang="en-US" dirty="0" smtClean="0"/>
              <a:t> components</a:t>
            </a:r>
            <a:endParaRPr lang="en-US" dirty="0"/>
          </a:p>
        </p:txBody>
      </p:sp>
      <p:cxnSp>
        <p:nvCxnSpPr>
          <p:cNvPr id="8" name="Straight Arrow Connector 7"/>
          <p:cNvCxnSpPr>
            <a:stCxn id="3" idx="2"/>
            <a:endCxn id="4" idx="0"/>
          </p:cNvCxnSpPr>
          <p:nvPr/>
        </p:nvCxnSpPr>
        <p:spPr>
          <a:xfrm flipH="1">
            <a:off x="2112212" y="827913"/>
            <a:ext cx="2461160" cy="629269"/>
          </a:xfrm>
          <a:prstGeom prst="straightConnector1">
            <a:avLst/>
          </a:prstGeom>
          <a:ln>
            <a:solidFill>
              <a:srgbClr val="FF6600"/>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0" name="Straight Arrow Connector 9"/>
          <p:cNvCxnSpPr>
            <a:stCxn id="3" idx="2"/>
            <a:endCxn id="6" idx="0"/>
          </p:cNvCxnSpPr>
          <p:nvPr/>
        </p:nvCxnSpPr>
        <p:spPr>
          <a:xfrm>
            <a:off x="4573372" y="827913"/>
            <a:ext cx="2007967" cy="629269"/>
          </a:xfrm>
          <a:prstGeom prst="straightConnector1">
            <a:avLst/>
          </a:prstGeom>
          <a:ln>
            <a:solidFill>
              <a:srgbClr val="FF6600"/>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5" name="Straight Arrow Connector 14"/>
          <p:cNvCxnSpPr>
            <a:stCxn id="6" idx="2"/>
            <a:endCxn id="18" idx="0"/>
          </p:cNvCxnSpPr>
          <p:nvPr/>
        </p:nvCxnSpPr>
        <p:spPr>
          <a:xfrm flipH="1">
            <a:off x="4907228" y="1826514"/>
            <a:ext cx="1674111" cy="852190"/>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18" name="TextBox 17"/>
          <p:cNvSpPr txBox="1"/>
          <p:nvPr/>
        </p:nvSpPr>
        <p:spPr>
          <a:xfrm>
            <a:off x="3615079" y="2678704"/>
            <a:ext cx="2584297" cy="1200329"/>
          </a:xfrm>
          <a:prstGeom prst="rect">
            <a:avLst/>
          </a:prstGeom>
          <a:noFill/>
        </p:spPr>
        <p:txBody>
          <a:bodyPr wrap="none" rtlCol="0">
            <a:spAutoFit/>
          </a:bodyPr>
          <a:lstStyle/>
          <a:p>
            <a:r>
              <a:rPr lang="en-US" b="1" dirty="0" smtClean="0">
                <a:solidFill>
                  <a:srgbClr val="3366FF"/>
                </a:solidFill>
              </a:rPr>
              <a:t>a)</a:t>
            </a:r>
            <a:r>
              <a:rPr lang="en-US" dirty="0" smtClean="0">
                <a:solidFill>
                  <a:srgbClr val="3366FF"/>
                </a:solidFill>
              </a:rPr>
              <a:t> illuminating the atoms </a:t>
            </a:r>
          </a:p>
          <a:p>
            <a:r>
              <a:rPr lang="en-US" dirty="0" smtClean="0">
                <a:solidFill>
                  <a:srgbClr val="3366FF"/>
                </a:solidFill>
              </a:rPr>
              <a:t>with </a:t>
            </a:r>
            <a:r>
              <a:rPr lang="en-US" dirty="0" smtClean="0">
                <a:solidFill>
                  <a:srgbClr val="3366FF"/>
                </a:solidFill>
              </a:rPr>
              <a:t>circular </a:t>
            </a:r>
            <a:r>
              <a:rPr lang="en-US" dirty="0" err="1" smtClean="0">
                <a:solidFill>
                  <a:srgbClr val="3366FF"/>
                </a:solidFill>
              </a:rPr>
              <a:t>polarisation</a:t>
            </a:r>
            <a:endParaRPr lang="en-US" dirty="0" smtClean="0">
              <a:solidFill>
                <a:srgbClr val="3366FF"/>
              </a:solidFill>
            </a:endParaRPr>
          </a:p>
          <a:p>
            <a:r>
              <a:rPr lang="en-US" dirty="0" smtClean="0">
                <a:solidFill>
                  <a:srgbClr val="3366FF"/>
                </a:solidFill>
              </a:rPr>
              <a:t>                   +</a:t>
            </a:r>
          </a:p>
          <a:p>
            <a:r>
              <a:rPr lang="en-US" dirty="0">
                <a:solidFill>
                  <a:srgbClr val="3366FF"/>
                </a:solidFill>
              </a:rPr>
              <a:t>r</a:t>
            </a:r>
            <a:r>
              <a:rPr lang="en-US" dirty="0" smtClean="0">
                <a:solidFill>
                  <a:srgbClr val="3366FF"/>
                </a:solidFill>
              </a:rPr>
              <a:t>elative vel. atom-rad.</a:t>
            </a:r>
            <a:endParaRPr lang="en-US" dirty="0">
              <a:solidFill>
                <a:srgbClr val="3366FF"/>
              </a:solidFill>
            </a:endParaRPr>
          </a:p>
        </p:txBody>
      </p:sp>
      <p:sp>
        <p:nvSpPr>
          <p:cNvPr id="19" name="TextBox 18"/>
          <p:cNvSpPr txBox="1"/>
          <p:nvPr/>
        </p:nvSpPr>
        <p:spPr>
          <a:xfrm>
            <a:off x="6398799" y="2678704"/>
            <a:ext cx="2558714" cy="923330"/>
          </a:xfrm>
          <a:prstGeom prst="rect">
            <a:avLst/>
          </a:prstGeom>
          <a:noFill/>
        </p:spPr>
        <p:txBody>
          <a:bodyPr wrap="none" rtlCol="0">
            <a:spAutoFit/>
          </a:bodyPr>
          <a:lstStyle/>
          <a:p>
            <a:r>
              <a:rPr lang="en-US" b="1" dirty="0" smtClean="0">
                <a:solidFill>
                  <a:srgbClr val="FF0000"/>
                </a:solidFill>
              </a:rPr>
              <a:t>b)</a:t>
            </a:r>
            <a:r>
              <a:rPr lang="en-US" dirty="0" smtClean="0">
                <a:solidFill>
                  <a:srgbClr val="FF0000"/>
                </a:solidFill>
              </a:rPr>
              <a:t> s</a:t>
            </a:r>
            <a:r>
              <a:rPr lang="es-ES_tradnl" dirty="0" err="1" smtClean="0">
                <a:solidFill>
                  <a:srgbClr val="FF0000"/>
                </a:solidFill>
              </a:rPr>
              <a:t>plitting</a:t>
            </a:r>
            <a:r>
              <a:rPr lang="es-ES_tradnl" dirty="0" smtClean="0">
                <a:solidFill>
                  <a:srgbClr val="FF0000"/>
                </a:solidFill>
              </a:rPr>
              <a:t> </a:t>
            </a:r>
            <a:r>
              <a:rPr lang="es-ES_tradnl" dirty="0" err="1" smtClean="0">
                <a:solidFill>
                  <a:srgbClr val="FF0000"/>
                </a:solidFill>
              </a:rPr>
              <a:t>the</a:t>
            </a:r>
            <a:r>
              <a:rPr lang="es-ES_tradnl" dirty="0" smtClean="0">
                <a:solidFill>
                  <a:srgbClr val="FF0000"/>
                </a:solidFill>
              </a:rPr>
              <a:t> </a:t>
            </a:r>
            <a:r>
              <a:rPr lang="es-ES_tradnl" dirty="0" err="1" smtClean="0">
                <a:solidFill>
                  <a:srgbClr val="FF0000"/>
                </a:solidFill>
              </a:rPr>
              <a:t>transition</a:t>
            </a:r>
            <a:r>
              <a:rPr lang="es-ES_tradnl" dirty="0" smtClean="0">
                <a:solidFill>
                  <a:srgbClr val="FF0000"/>
                </a:solidFill>
              </a:rPr>
              <a:t> </a:t>
            </a:r>
          </a:p>
          <a:p>
            <a:r>
              <a:rPr lang="en-US" dirty="0" smtClean="0">
                <a:solidFill>
                  <a:srgbClr val="FF0000"/>
                </a:solidFill>
              </a:rPr>
              <a:t>a</a:t>
            </a:r>
            <a:r>
              <a:rPr lang="es-ES_tradnl" dirty="0" err="1" smtClean="0">
                <a:solidFill>
                  <a:srgbClr val="FF0000"/>
                </a:solidFill>
              </a:rPr>
              <a:t>nd</a:t>
            </a:r>
            <a:r>
              <a:rPr lang="es-ES_tradnl" dirty="0" smtClean="0">
                <a:solidFill>
                  <a:srgbClr val="FF0000"/>
                </a:solidFill>
              </a:rPr>
              <a:t> </a:t>
            </a:r>
            <a:r>
              <a:rPr lang="es-ES_tradnl" dirty="0" err="1" smtClean="0">
                <a:solidFill>
                  <a:srgbClr val="FF0000"/>
                </a:solidFill>
              </a:rPr>
              <a:t>diferentially</a:t>
            </a:r>
            <a:r>
              <a:rPr lang="es-ES_tradnl" dirty="0" smtClean="0">
                <a:solidFill>
                  <a:srgbClr val="FF0000"/>
                </a:solidFill>
              </a:rPr>
              <a:t> </a:t>
            </a:r>
          </a:p>
          <a:p>
            <a:r>
              <a:rPr lang="en-US" dirty="0" err="1" smtClean="0">
                <a:solidFill>
                  <a:srgbClr val="FF0000"/>
                </a:solidFill>
              </a:rPr>
              <a:t>i</a:t>
            </a:r>
            <a:r>
              <a:rPr lang="es-ES_tradnl" dirty="0" err="1" smtClean="0">
                <a:solidFill>
                  <a:srgbClr val="FF0000"/>
                </a:solidFill>
              </a:rPr>
              <a:t>lluminating</a:t>
            </a:r>
            <a:r>
              <a:rPr lang="es-ES_tradnl" dirty="0" smtClean="0">
                <a:solidFill>
                  <a:srgbClr val="FF0000"/>
                </a:solidFill>
              </a:rPr>
              <a:t> </a:t>
            </a:r>
            <a:r>
              <a:rPr lang="es-ES_tradnl" dirty="0" err="1" smtClean="0">
                <a:solidFill>
                  <a:srgbClr val="FF0000"/>
                </a:solidFill>
              </a:rPr>
              <a:t>the</a:t>
            </a:r>
            <a:r>
              <a:rPr lang="es-ES_tradnl" dirty="0" smtClean="0">
                <a:solidFill>
                  <a:srgbClr val="FF0000"/>
                </a:solidFill>
              </a:rPr>
              <a:t> </a:t>
            </a:r>
            <a:r>
              <a:rPr lang="es-ES_tradnl" dirty="0" err="1" smtClean="0">
                <a:solidFill>
                  <a:srgbClr val="FF0000"/>
                </a:solidFill>
              </a:rPr>
              <a:t>σ</a:t>
            </a:r>
            <a:r>
              <a:rPr lang="es-ES_tradnl" dirty="0" smtClean="0">
                <a:solidFill>
                  <a:srgbClr val="FF0000"/>
                </a:solidFill>
              </a:rPr>
              <a:t> </a:t>
            </a:r>
            <a:r>
              <a:rPr lang="es-ES_tradnl" dirty="0" err="1" smtClean="0">
                <a:solidFill>
                  <a:srgbClr val="FF0000"/>
                </a:solidFill>
              </a:rPr>
              <a:t>comp.</a:t>
            </a:r>
            <a:endParaRPr lang="en-US" dirty="0">
              <a:solidFill>
                <a:srgbClr val="FF0000"/>
              </a:solidFill>
            </a:endParaRPr>
          </a:p>
        </p:txBody>
      </p:sp>
      <p:cxnSp>
        <p:nvCxnSpPr>
          <p:cNvPr id="21" name="Straight Arrow Connector 20"/>
          <p:cNvCxnSpPr>
            <a:stCxn id="6" idx="2"/>
            <a:endCxn id="19" idx="0"/>
          </p:cNvCxnSpPr>
          <p:nvPr/>
        </p:nvCxnSpPr>
        <p:spPr>
          <a:xfrm>
            <a:off x="6581339" y="1826514"/>
            <a:ext cx="1096817" cy="852190"/>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pic>
        <p:nvPicPr>
          <p:cNvPr id="26" name="Picture 25" descr="j10.eps"/>
          <p:cNvPicPr>
            <a:picLocks noChangeAspect="1"/>
          </p:cNvPicPr>
          <p:nvPr/>
        </p:nvPicPr>
        <p:blipFill rotWithShape="1">
          <a:blip r:embed="rId3">
            <a:extLst>
              <a:ext uri="{28A0092B-C50C-407E-A947-70E740481C1C}">
                <a14:useLocalDpi xmlns:a14="http://schemas.microsoft.com/office/drawing/2010/main" val="0"/>
              </a:ext>
            </a:extLst>
          </a:blip>
          <a:srcRect l="9472" t="8382" r="8794" b="45093"/>
          <a:stretch/>
        </p:blipFill>
        <p:spPr>
          <a:xfrm>
            <a:off x="3957045" y="3722346"/>
            <a:ext cx="4331369" cy="3190664"/>
          </a:xfrm>
          <a:prstGeom prst="rect">
            <a:avLst/>
          </a:prstGeom>
        </p:spPr>
      </p:pic>
      <p:sp>
        <p:nvSpPr>
          <p:cNvPr id="2" name="TextBox 1"/>
          <p:cNvSpPr txBox="1"/>
          <p:nvPr/>
        </p:nvSpPr>
        <p:spPr>
          <a:xfrm>
            <a:off x="1787385" y="5144518"/>
            <a:ext cx="1862935" cy="646331"/>
          </a:xfrm>
          <a:prstGeom prst="rect">
            <a:avLst/>
          </a:prstGeom>
          <a:noFill/>
        </p:spPr>
        <p:txBody>
          <a:bodyPr wrap="none" rtlCol="0">
            <a:spAutoFit/>
          </a:bodyPr>
          <a:lstStyle/>
          <a:p>
            <a:r>
              <a:rPr lang="en-US" dirty="0" smtClean="0">
                <a:solidFill>
                  <a:srgbClr val="3366FF"/>
                </a:solidFill>
              </a:rPr>
              <a:t>underlying </a:t>
            </a:r>
          </a:p>
          <a:p>
            <a:r>
              <a:rPr lang="en-US" dirty="0" smtClean="0">
                <a:solidFill>
                  <a:srgbClr val="3366FF"/>
                </a:solidFill>
              </a:rPr>
              <a:t>photosphere 1 </a:t>
            </a:r>
            <a:r>
              <a:rPr lang="en-US" dirty="0" err="1" smtClean="0">
                <a:solidFill>
                  <a:srgbClr val="3366FF"/>
                </a:solidFill>
              </a:rPr>
              <a:t>kG</a:t>
            </a:r>
            <a:endParaRPr lang="en-US" dirty="0" smtClean="0">
              <a:solidFill>
                <a:srgbClr val="3366FF"/>
              </a:solidFill>
            </a:endParaRPr>
          </a:p>
        </p:txBody>
      </p:sp>
      <p:cxnSp>
        <p:nvCxnSpPr>
          <p:cNvPr id="9" name="Straight Arrow Connector 8"/>
          <p:cNvCxnSpPr>
            <a:stCxn id="2" idx="3"/>
          </p:cNvCxnSpPr>
          <p:nvPr/>
        </p:nvCxnSpPr>
        <p:spPr>
          <a:xfrm>
            <a:off x="3650320" y="5467684"/>
            <a:ext cx="1910943" cy="323165"/>
          </a:xfrm>
          <a:prstGeom prst="straightConnector1">
            <a:avLst/>
          </a:prstGeom>
          <a:ln>
            <a:solidFill>
              <a:srgbClr val="3366FF"/>
            </a:solidFill>
            <a:tailEnd type="arrow"/>
          </a:ln>
          <a:effectLst/>
        </p:spPr>
        <p:style>
          <a:lnRef idx="2">
            <a:schemeClr val="accent1"/>
          </a:lnRef>
          <a:fillRef idx="0">
            <a:schemeClr val="accent1"/>
          </a:fillRef>
          <a:effectRef idx="1">
            <a:schemeClr val="accent1"/>
          </a:effectRef>
          <a:fontRef idx="minor">
            <a:schemeClr val="tx1"/>
          </a:fontRef>
        </p:style>
      </p:cxnSp>
      <p:sp>
        <p:nvSpPr>
          <p:cNvPr id="11" name="TextBox 10"/>
          <p:cNvSpPr txBox="1"/>
          <p:nvPr/>
        </p:nvSpPr>
        <p:spPr>
          <a:xfrm>
            <a:off x="1787385" y="4264526"/>
            <a:ext cx="2176723" cy="646331"/>
          </a:xfrm>
          <a:prstGeom prst="rect">
            <a:avLst/>
          </a:prstGeom>
          <a:noFill/>
        </p:spPr>
        <p:txBody>
          <a:bodyPr wrap="none" rtlCol="0">
            <a:spAutoFit/>
          </a:bodyPr>
          <a:lstStyle/>
          <a:p>
            <a:r>
              <a:rPr lang="en-US" dirty="0" err="1">
                <a:solidFill>
                  <a:srgbClr val="FF0000"/>
                </a:solidFill>
              </a:rPr>
              <a:t>s</a:t>
            </a:r>
            <a:r>
              <a:rPr lang="en-US" dirty="0" err="1" smtClean="0">
                <a:solidFill>
                  <a:srgbClr val="FF0000"/>
                </a:solidFill>
              </a:rPr>
              <a:t>catterers</a:t>
            </a:r>
            <a:r>
              <a:rPr lang="en-US" dirty="0" smtClean="0">
                <a:solidFill>
                  <a:srgbClr val="FF0000"/>
                </a:solidFill>
              </a:rPr>
              <a:t> embedded</a:t>
            </a:r>
          </a:p>
          <a:p>
            <a:r>
              <a:rPr lang="en-US" dirty="0">
                <a:solidFill>
                  <a:srgbClr val="FF0000"/>
                </a:solidFill>
              </a:rPr>
              <a:t>i</a:t>
            </a:r>
            <a:r>
              <a:rPr lang="en-US" dirty="0" smtClean="0">
                <a:solidFill>
                  <a:srgbClr val="FF0000"/>
                </a:solidFill>
              </a:rPr>
              <a:t>n 100 G </a:t>
            </a:r>
            <a:endParaRPr lang="en-US" dirty="0">
              <a:solidFill>
                <a:srgbClr val="FF0000"/>
              </a:solidFill>
            </a:endParaRPr>
          </a:p>
        </p:txBody>
      </p:sp>
      <p:cxnSp>
        <p:nvCxnSpPr>
          <p:cNvPr id="13" name="Straight Arrow Connector 12"/>
          <p:cNvCxnSpPr>
            <a:stCxn id="11" idx="3"/>
          </p:cNvCxnSpPr>
          <p:nvPr/>
        </p:nvCxnSpPr>
        <p:spPr>
          <a:xfrm>
            <a:off x="3964108" y="4587692"/>
            <a:ext cx="1797681" cy="692834"/>
          </a:xfrm>
          <a:prstGeom prst="straightConnector1">
            <a:avLst/>
          </a:prstGeom>
          <a:ln>
            <a:solidFill>
              <a:srgbClr val="FF0000"/>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a:off x="4577595" y="5588000"/>
            <a:ext cx="3523666" cy="13368"/>
          </a:xfrm>
          <a:prstGeom prst="line">
            <a:avLst/>
          </a:prstGeom>
          <a:ln>
            <a:solidFill>
              <a:schemeClr val="tx1"/>
            </a:solidFill>
            <a:prstDash val="dash"/>
          </a:ln>
          <a:effectLst/>
        </p:spPr>
        <p:style>
          <a:lnRef idx="2">
            <a:schemeClr val="accent1"/>
          </a:lnRef>
          <a:fillRef idx="0">
            <a:schemeClr val="accent1"/>
          </a:fillRef>
          <a:effectRef idx="1">
            <a:schemeClr val="accent1"/>
          </a:effectRef>
          <a:fontRef idx="minor">
            <a:schemeClr val="tx1"/>
          </a:fontRef>
        </p:style>
      </p:cxnSp>
      <p:sp>
        <p:nvSpPr>
          <p:cNvPr id="17" name="TextBox 16"/>
          <p:cNvSpPr txBox="1"/>
          <p:nvPr/>
        </p:nvSpPr>
        <p:spPr>
          <a:xfrm>
            <a:off x="6558062" y="5587999"/>
            <a:ext cx="1497413" cy="369332"/>
          </a:xfrm>
          <a:prstGeom prst="rect">
            <a:avLst/>
          </a:prstGeom>
          <a:noFill/>
        </p:spPr>
        <p:txBody>
          <a:bodyPr wrap="none" rtlCol="0">
            <a:spAutoFit/>
          </a:bodyPr>
          <a:lstStyle/>
          <a:p>
            <a:r>
              <a:rPr lang="en-US" dirty="0"/>
              <a:t>i</a:t>
            </a:r>
            <a:r>
              <a:rPr lang="en-US" dirty="0" smtClean="0"/>
              <a:t>nferred value</a:t>
            </a:r>
            <a:endParaRPr lang="en-US" dirty="0"/>
          </a:p>
        </p:txBody>
      </p:sp>
    </p:spTree>
    <p:extLst>
      <p:ext uri="{BB962C8B-B14F-4D97-AF65-F5344CB8AC3E}">
        <p14:creationId xmlns:p14="http://schemas.microsoft.com/office/powerpoint/2010/main" val="47320674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189811" y="427803"/>
            <a:ext cx="6767122" cy="400110"/>
          </a:xfrm>
          <a:prstGeom prst="rect">
            <a:avLst/>
          </a:prstGeom>
          <a:solidFill>
            <a:schemeClr val="bg1"/>
          </a:solidFill>
        </p:spPr>
        <p:txBody>
          <a:bodyPr wrap="none" rtlCol="0">
            <a:spAutoFit/>
          </a:bodyPr>
          <a:lstStyle/>
          <a:p>
            <a:r>
              <a:rPr lang="en-US" sz="2000" b="1" dirty="0" smtClean="0">
                <a:solidFill>
                  <a:srgbClr val="FF6600"/>
                </a:solidFill>
              </a:rPr>
              <a:t>how to generate atomic orientation in the He 1083.0 nm line?</a:t>
            </a:r>
            <a:endParaRPr lang="en-US" sz="2000" b="1" dirty="0">
              <a:solidFill>
                <a:srgbClr val="FF6600"/>
              </a:solidFill>
            </a:endParaRPr>
          </a:p>
        </p:txBody>
      </p:sp>
      <p:sp>
        <p:nvSpPr>
          <p:cNvPr id="4" name="TextBox 3"/>
          <p:cNvSpPr txBox="1"/>
          <p:nvPr/>
        </p:nvSpPr>
        <p:spPr>
          <a:xfrm>
            <a:off x="628317" y="1457182"/>
            <a:ext cx="2967789" cy="2308324"/>
          </a:xfrm>
          <a:prstGeom prst="rect">
            <a:avLst/>
          </a:prstGeom>
          <a:noFill/>
        </p:spPr>
        <p:txBody>
          <a:bodyPr wrap="square" rtlCol="0">
            <a:spAutoFit/>
          </a:bodyPr>
          <a:lstStyle/>
          <a:p>
            <a:r>
              <a:rPr lang="en-US" dirty="0" smtClean="0"/>
              <a:t>alignment to orientation transfer mechanism by electric fields</a:t>
            </a:r>
          </a:p>
          <a:p>
            <a:r>
              <a:rPr lang="en-US" dirty="0" smtClean="0"/>
              <a:t>[</a:t>
            </a:r>
            <a:r>
              <a:rPr lang="en-US" dirty="0" err="1" smtClean="0"/>
              <a:t>López</a:t>
            </a:r>
            <a:r>
              <a:rPr lang="en-US" dirty="0" smtClean="0"/>
              <a:t> </a:t>
            </a:r>
            <a:r>
              <a:rPr lang="en-US" dirty="0" err="1" smtClean="0"/>
              <a:t>Ariste</a:t>
            </a:r>
            <a:r>
              <a:rPr lang="en-US" dirty="0" smtClean="0"/>
              <a:t> et al. 2005]</a:t>
            </a:r>
          </a:p>
          <a:p>
            <a:endParaRPr lang="en-US" dirty="0"/>
          </a:p>
          <a:p>
            <a:endParaRPr lang="en-US" dirty="0" smtClean="0"/>
          </a:p>
          <a:p>
            <a:endParaRPr lang="en-US" dirty="0"/>
          </a:p>
          <a:p>
            <a:r>
              <a:rPr lang="en-US" dirty="0" smtClean="0"/>
              <a:t>[atom non </a:t>
            </a:r>
            <a:r>
              <a:rPr lang="en-US" dirty="0" err="1" smtClean="0"/>
              <a:t>hydrogenic</a:t>
            </a:r>
            <a:r>
              <a:rPr lang="en-US" dirty="0" smtClean="0"/>
              <a:t>]</a:t>
            </a:r>
            <a:endParaRPr lang="en-US" dirty="0"/>
          </a:p>
        </p:txBody>
      </p:sp>
      <p:sp>
        <p:nvSpPr>
          <p:cNvPr id="5" name="TextBox 4"/>
          <p:cNvSpPr txBox="1"/>
          <p:nvPr/>
        </p:nvSpPr>
        <p:spPr>
          <a:xfrm>
            <a:off x="708529" y="2825756"/>
            <a:ext cx="2339472" cy="369332"/>
          </a:xfrm>
          <a:prstGeom prst="rect">
            <a:avLst/>
          </a:prstGeom>
          <a:solidFill>
            <a:srgbClr val="EEECE1"/>
          </a:solidFill>
        </p:spPr>
        <p:txBody>
          <a:bodyPr wrap="square" rtlCol="0">
            <a:spAutoFit/>
          </a:bodyPr>
          <a:lstStyle/>
          <a:p>
            <a:pPr algn="ctr"/>
            <a:r>
              <a:rPr lang="en-US" b="1" dirty="0" smtClean="0"/>
              <a:t>VERY UNLIKELY</a:t>
            </a:r>
            <a:endParaRPr lang="en-US" b="1" dirty="0"/>
          </a:p>
        </p:txBody>
      </p:sp>
      <p:sp>
        <p:nvSpPr>
          <p:cNvPr id="6" name="TextBox 5"/>
          <p:cNvSpPr txBox="1"/>
          <p:nvPr/>
        </p:nvSpPr>
        <p:spPr>
          <a:xfrm>
            <a:off x="4652209" y="1457182"/>
            <a:ext cx="3858260" cy="369332"/>
          </a:xfrm>
          <a:prstGeom prst="rect">
            <a:avLst/>
          </a:prstGeom>
          <a:noFill/>
        </p:spPr>
        <p:txBody>
          <a:bodyPr wrap="none" rtlCol="0">
            <a:spAutoFit/>
          </a:bodyPr>
          <a:lstStyle/>
          <a:p>
            <a:r>
              <a:rPr lang="en-US" dirty="0" smtClean="0"/>
              <a:t>differential excitation of </a:t>
            </a:r>
            <a:r>
              <a:rPr lang="en-US" dirty="0" err="1" smtClean="0"/>
              <a:t>σ</a:t>
            </a:r>
            <a:r>
              <a:rPr lang="en-US" dirty="0" smtClean="0"/>
              <a:t> components</a:t>
            </a:r>
            <a:endParaRPr lang="en-US" dirty="0"/>
          </a:p>
        </p:txBody>
      </p:sp>
      <p:cxnSp>
        <p:nvCxnSpPr>
          <p:cNvPr id="8" name="Straight Arrow Connector 7"/>
          <p:cNvCxnSpPr>
            <a:stCxn id="3" idx="2"/>
            <a:endCxn id="4" idx="0"/>
          </p:cNvCxnSpPr>
          <p:nvPr/>
        </p:nvCxnSpPr>
        <p:spPr>
          <a:xfrm flipH="1">
            <a:off x="2112212" y="827913"/>
            <a:ext cx="2461160" cy="629269"/>
          </a:xfrm>
          <a:prstGeom prst="straightConnector1">
            <a:avLst/>
          </a:prstGeom>
          <a:ln>
            <a:solidFill>
              <a:srgbClr val="FF6600"/>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0" name="Straight Arrow Connector 9"/>
          <p:cNvCxnSpPr>
            <a:stCxn id="3" idx="2"/>
            <a:endCxn id="6" idx="0"/>
          </p:cNvCxnSpPr>
          <p:nvPr/>
        </p:nvCxnSpPr>
        <p:spPr>
          <a:xfrm>
            <a:off x="4573372" y="827913"/>
            <a:ext cx="2007967" cy="629269"/>
          </a:xfrm>
          <a:prstGeom prst="straightConnector1">
            <a:avLst/>
          </a:prstGeom>
          <a:ln>
            <a:solidFill>
              <a:srgbClr val="FF6600"/>
            </a:solidFill>
            <a:tailEnd type="arrow"/>
          </a:ln>
          <a:effectLst/>
        </p:spPr>
        <p:style>
          <a:lnRef idx="2">
            <a:schemeClr val="accent1"/>
          </a:lnRef>
          <a:fillRef idx="0">
            <a:schemeClr val="accent1"/>
          </a:fillRef>
          <a:effectRef idx="1">
            <a:schemeClr val="accent1"/>
          </a:effectRef>
          <a:fontRef idx="minor">
            <a:schemeClr val="tx1"/>
          </a:fontRef>
        </p:style>
      </p:cxnSp>
      <p:sp>
        <p:nvSpPr>
          <p:cNvPr id="18" name="TextBox 17"/>
          <p:cNvSpPr txBox="1"/>
          <p:nvPr/>
        </p:nvSpPr>
        <p:spPr>
          <a:xfrm>
            <a:off x="3615079" y="2678704"/>
            <a:ext cx="2875787" cy="2585323"/>
          </a:xfrm>
          <a:prstGeom prst="rect">
            <a:avLst/>
          </a:prstGeom>
          <a:noFill/>
        </p:spPr>
        <p:txBody>
          <a:bodyPr wrap="none" rtlCol="0">
            <a:spAutoFit/>
          </a:bodyPr>
          <a:lstStyle/>
          <a:p>
            <a:r>
              <a:rPr lang="en-US" b="1" dirty="0" smtClean="0">
                <a:solidFill>
                  <a:srgbClr val="3366FF"/>
                </a:solidFill>
              </a:rPr>
              <a:t>a) </a:t>
            </a:r>
            <a:r>
              <a:rPr lang="en-US" dirty="0" smtClean="0">
                <a:solidFill>
                  <a:srgbClr val="3366FF"/>
                </a:solidFill>
              </a:rPr>
              <a:t>illuminating the atoms </a:t>
            </a:r>
          </a:p>
          <a:p>
            <a:r>
              <a:rPr lang="en-US" dirty="0" smtClean="0">
                <a:solidFill>
                  <a:srgbClr val="3366FF"/>
                </a:solidFill>
              </a:rPr>
              <a:t>with </a:t>
            </a:r>
            <a:r>
              <a:rPr lang="en-US" dirty="0" smtClean="0">
                <a:solidFill>
                  <a:srgbClr val="3366FF"/>
                </a:solidFill>
              </a:rPr>
              <a:t>circular </a:t>
            </a:r>
            <a:r>
              <a:rPr lang="en-US" dirty="0" err="1" smtClean="0">
                <a:solidFill>
                  <a:srgbClr val="3366FF"/>
                </a:solidFill>
              </a:rPr>
              <a:t>polarisation</a:t>
            </a:r>
            <a:endParaRPr lang="en-US" dirty="0" smtClean="0">
              <a:solidFill>
                <a:srgbClr val="3366FF"/>
              </a:solidFill>
            </a:endParaRPr>
          </a:p>
          <a:p>
            <a:r>
              <a:rPr lang="en-US" dirty="0" smtClean="0">
                <a:solidFill>
                  <a:srgbClr val="3366FF"/>
                </a:solidFill>
              </a:rPr>
              <a:t>                   +</a:t>
            </a:r>
          </a:p>
          <a:p>
            <a:r>
              <a:rPr lang="en-US" dirty="0">
                <a:solidFill>
                  <a:srgbClr val="3366FF"/>
                </a:solidFill>
              </a:rPr>
              <a:t>r</a:t>
            </a:r>
            <a:r>
              <a:rPr lang="en-US" dirty="0" smtClean="0">
                <a:solidFill>
                  <a:srgbClr val="3366FF"/>
                </a:solidFill>
              </a:rPr>
              <a:t>elative vel. atom-rad.</a:t>
            </a:r>
          </a:p>
          <a:p>
            <a:endParaRPr lang="en-US" dirty="0">
              <a:solidFill>
                <a:srgbClr val="3366FF"/>
              </a:solidFill>
            </a:endParaRPr>
          </a:p>
          <a:p>
            <a:endParaRPr lang="en-US" dirty="0" smtClean="0">
              <a:solidFill>
                <a:srgbClr val="3366FF"/>
              </a:solidFill>
            </a:endParaRPr>
          </a:p>
          <a:p>
            <a:endParaRPr lang="en-US" dirty="0">
              <a:solidFill>
                <a:srgbClr val="3366FF"/>
              </a:solidFill>
            </a:endParaRPr>
          </a:p>
          <a:p>
            <a:r>
              <a:rPr lang="en-US" dirty="0">
                <a:solidFill>
                  <a:srgbClr val="3366FF"/>
                </a:solidFill>
              </a:rPr>
              <a:t>p</a:t>
            </a:r>
            <a:r>
              <a:rPr lang="en-US" dirty="0" smtClean="0">
                <a:solidFill>
                  <a:srgbClr val="3366FF"/>
                </a:solidFill>
              </a:rPr>
              <a:t>rominences are found in </a:t>
            </a:r>
          </a:p>
          <a:p>
            <a:r>
              <a:rPr lang="en-US" dirty="0" smtClean="0">
                <a:solidFill>
                  <a:srgbClr val="3366FF"/>
                </a:solidFill>
              </a:rPr>
              <a:t>neutral </a:t>
            </a:r>
            <a:r>
              <a:rPr lang="en-US" dirty="0" smtClean="0">
                <a:solidFill>
                  <a:srgbClr val="3366FF"/>
                </a:solidFill>
              </a:rPr>
              <a:t>lines </a:t>
            </a:r>
            <a:r>
              <a:rPr lang="en-US" dirty="0" smtClean="0">
                <a:solidFill>
                  <a:srgbClr val="3366FF"/>
                </a:solidFill>
                <a:sym typeface="Wingdings"/>
              </a:rPr>
              <a:t> cancelations</a:t>
            </a:r>
            <a:endParaRPr lang="en-US" dirty="0">
              <a:solidFill>
                <a:srgbClr val="3366FF"/>
              </a:solidFill>
            </a:endParaRPr>
          </a:p>
        </p:txBody>
      </p:sp>
      <p:sp>
        <p:nvSpPr>
          <p:cNvPr id="19" name="TextBox 18"/>
          <p:cNvSpPr txBox="1"/>
          <p:nvPr/>
        </p:nvSpPr>
        <p:spPr>
          <a:xfrm>
            <a:off x="6398799" y="2678704"/>
            <a:ext cx="2672526" cy="3693319"/>
          </a:xfrm>
          <a:prstGeom prst="rect">
            <a:avLst/>
          </a:prstGeom>
          <a:noFill/>
        </p:spPr>
        <p:txBody>
          <a:bodyPr wrap="none" rtlCol="0">
            <a:spAutoFit/>
          </a:bodyPr>
          <a:lstStyle/>
          <a:p>
            <a:r>
              <a:rPr lang="en-US" b="1" dirty="0" smtClean="0">
                <a:solidFill>
                  <a:srgbClr val="FF0000"/>
                </a:solidFill>
              </a:rPr>
              <a:t>b)</a:t>
            </a:r>
            <a:r>
              <a:rPr lang="en-US" dirty="0" smtClean="0">
                <a:solidFill>
                  <a:srgbClr val="FF0000"/>
                </a:solidFill>
              </a:rPr>
              <a:t> s</a:t>
            </a:r>
            <a:r>
              <a:rPr lang="es-ES_tradnl" dirty="0" err="1" smtClean="0">
                <a:solidFill>
                  <a:srgbClr val="FF0000"/>
                </a:solidFill>
              </a:rPr>
              <a:t>plitting</a:t>
            </a:r>
            <a:r>
              <a:rPr lang="es-ES_tradnl" dirty="0" smtClean="0">
                <a:solidFill>
                  <a:srgbClr val="FF0000"/>
                </a:solidFill>
              </a:rPr>
              <a:t> </a:t>
            </a:r>
            <a:r>
              <a:rPr lang="es-ES_tradnl" dirty="0" err="1" smtClean="0">
                <a:solidFill>
                  <a:srgbClr val="FF0000"/>
                </a:solidFill>
              </a:rPr>
              <a:t>the</a:t>
            </a:r>
            <a:r>
              <a:rPr lang="es-ES_tradnl" dirty="0" smtClean="0">
                <a:solidFill>
                  <a:srgbClr val="FF0000"/>
                </a:solidFill>
              </a:rPr>
              <a:t> </a:t>
            </a:r>
            <a:r>
              <a:rPr lang="es-ES_tradnl" dirty="0" err="1" smtClean="0">
                <a:solidFill>
                  <a:srgbClr val="FF0000"/>
                </a:solidFill>
              </a:rPr>
              <a:t>transition</a:t>
            </a:r>
            <a:r>
              <a:rPr lang="es-ES_tradnl" dirty="0" smtClean="0">
                <a:solidFill>
                  <a:srgbClr val="FF0000"/>
                </a:solidFill>
              </a:rPr>
              <a:t> </a:t>
            </a:r>
            <a:endParaRPr lang="es-ES_tradnl" dirty="0">
              <a:solidFill>
                <a:srgbClr val="FF0000"/>
              </a:solidFill>
            </a:endParaRPr>
          </a:p>
          <a:p>
            <a:r>
              <a:rPr lang="en-US" dirty="0" smtClean="0">
                <a:solidFill>
                  <a:srgbClr val="FF0000"/>
                </a:solidFill>
              </a:rPr>
              <a:t>a</a:t>
            </a:r>
            <a:r>
              <a:rPr lang="es-ES_tradnl" dirty="0" err="1" smtClean="0">
                <a:solidFill>
                  <a:srgbClr val="FF0000"/>
                </a:solidFill>
              </a:rPr>
              <a:t>nd</a:t>
            </a:r>
            <a:r>
              <a:rPr lang="es-ES_tradnl" dirty="0" smtClean="0">
                <a:solidFill>
                  <a:srgbClr val="FF0000"/>
                </a:solidFill>
              </a:rPr>
              <a:t> </a:t>
            </a:r>
            <a:r>
              <a:rPr lang="es-ES_tradnl" dirty="0" err="1" smtClean="0">
                <a:solidFill>
                  <a:srgbClr val="FF0000"/>
                </a:solidFill>
              </a:rPr>
              <a:t>diferentially</a:t>
            </a:r>
            <a:r>
              <a:rPr lang="es-ES_tradnl" dirty="0" smtClean="0">
                <a:solidFill>
                  <a:srgbClr val="FF0000"/>
                </a:solidFill>
              </a:rPr>
              <a:t> </a:t>
            </a:r>
          </a:p>
          <a:p>
            <a:r>
              <a:rPr lang="en-US" dirty="0" err="1" smtClean="0">
                <a:solidFill>
                  <a:srgbClr val="FF0000"/>
                </a:solidFill>
              </a:rPr>
              <a:t>i</a:t>
            </a:r>
            <a:r>
              <a:rPr lang="es-ES_tradnl" dirty="0" err="1" smtClean="0">
                <a:solidFill>
                  <a:srgbClr val="FF0000"/>
                </a:solidFill>
              </a:rPr>
              <a:t>lluminating</a:t>
            </a:r>
            <a:r>
              <a:rPr lang="es-ES_tradnl" dirty="0" smtClean="0">
                <a:solidFill>
                  <a:srgbClr val="FF0000"/>
                </a:solidFill>
              </a:rPr>
              <a:t> </a:t>
            </a:r>
            <a:r>
              <a:rPr lang="es-ES_tradnl" dirty="0" err="1" smtClean="0">
                <a:solidFill>
                  <a:srgbClr val="FF0000"/>
                </a:solidFill>
              </a:rPr>
              <a:t>the</a:t>
            </a:r>
            <a:r>
              <a:rPr lang="es-ES_tradnl" dirty="0" smtClean="0">
                <a:solidFill>
                  <a:srgbClr val="FF0000"/>
                </a:solidFill>
              </a:rPr>
              <a:t> </a:t>
            </a:r>
            <a:r>
              <a:rPr lang="es-ES_tradnl" dirty="0" err="1" smtClean="0">
                <a:solidFill>
                  <a:srgbClr val="FF0000"/>
                </a:solidFill>
              </a:rPr>
              <a:t>σ</a:t>
            </a:r>
            <a:r>
              <a:rPr lang="es-ES_tradnl" dirty="0" smtClean="0">
                <a:solidFill>
                  <a:srgbClr val="FF0000"/>
                </a:solidFill>
              </a:rPr>
              <a:t> </a:t>
            </a:r>
            <a:r>
              <a:rPr lang="es-ES_tradnl" dirty="0" err="1" smtClean="0">
                <a:solidFill>
                  <a:srgbClr val="FF0000"/>
                </a:solidFill>
              </a:rPr>
              <a:t>comp.</a:t>
            </a:r>
            <a:endParaRPr lang="es-ES_tradnl" dirty="0" smtClean="0">
              <a:solidFill>
                <a:srgbClr val="FF0000"/>
              </a:solidFill>
            </a:endParaRPr>
          </a:p>
          <a:p>
            <a:endParaRPr lang="es-ES_tradnl" dirty="0">
              <a:solidFill>
                <a:srgbClr val="FF0000"/>
              </a:solidFill>
            </a:endParaRPr>
          </a:p>
          <a:p>
            <a:endParaRPr lang="es-ES_tradnl" dirty="0" smtClean="0">
              <a:solidFill>
                <a:srgbClr val="FF0000"/>
              </a:solidFill>
            </a:endParaRPr>
          </a:p>
          <a:p>
            <a:endParaRPr lang="es-ES_tradnl" dirty="0">
              <a:solidFill>
                <a:srgbClr val="FF0000"/>
              </a:solidFill>
            </a:endParaRPr>
          </a:p>
          <a:p>
            <a:endParaRPr lang="es-ES_tradnl" dirty="0" smtClean="0">
              <a:solidFill>
                <a:srgbClr val="FF0000"/>
              </a:solidFill>
            </a:endParaRPr>
          </a:p>
          <a:p>
            <a:r>
              <a:rPr lang="en-US" dirty="0">
                <a:solidFill>
                  <a:srgbClr val="FF0000"/>
                </a:solidFill>
              </a:rPr>
              <a:t>o</a:t>
            </a:r>
            <a:r>
              <a:rPr lang="en-US" dirty="0" smtClean="0">
                <a:solidFill>
                  <a:srgbClr val="FF0000"/>
                </a:solidFill>
              </a:rPr>
              <a:t>rientation of the order of</a:t>
            </a:r>
          </a:p>
          <a:p>
            <a:r>
              <a:rPr lang="en-US" dirty="0" err="1" smtClean="0">
                <a:solidFill>
                  <a:srgbClr val="FF0000"/>
                </a:solidFill>
              </a:rPr>
              <a:t>magnitud</a:t>
            </a:r>
            <a:r>
              <a:rPr lang="en-US" dirty="0">
                <a:solidFill>
                  <a:srgbClr val="FF0000"/>
                </a:solidFill>
              </a:rPr>
              <a:t> </a:t>
            </a:r>
            <a:r>
              <a:rPr lang="en-US" dirty="0" smtClean="0">
                <a:solidFill>
                  <a:srgbClr val="FF0000"/>
                </a:solidFill>
              </a:rPr>
              <a:t>of the inferred </a:t>
            </a:r>
          </a:p>
          <a:p>
            <a:r>
              <a:rPr lang="en-US" dirty="0" smtClean="0">
                <a:solidFill>
                  <a:srgbClr val="FF0000"/>
                </a:solidFill>
              </a:rPr>
              <a:t>one is achieved with </a:t>
            </a:r>
          </a:p>
          <a:p>
            <a:r>
              <a:rPr lang="en-US" dirty="0" smtClean="0">
                <a:solidFill>
                  <a:srgbClr val="FF0000"/>
                </a:solidFill>
              </a:rPr>
              <a:t>8-10 km s</a:t>
            </a:r>
            <a:r>
              <a:rPr lang="en-US" baseline="30000" dirty="0" smtClean="0">
                <a:solidFill>
                  <a:srgbClr val="FF0000"/>
                </a:solidFill>
              </a:rPr>
              <a:t>-1</a:t>
            </a:r>
            <a:r>
              <a:rPr lang="en-US" dirty="0" smtClean="0">
                <a:solidFill>
                  <a:srgbClr val="FF0000"/>
                </a:solidFill>
              </a:rPr>
              <a:t> </a:t>
            </a:r>
          </a:p>
          <a:p>
            <a:r>
              <a:rPr lang="en-US" dirty="0" smtClean="0">
                <a:solidFill>
                  <a:srgbClr val="FF0000"/>
                </a:solidFill>
              </a:rPr>
              <a:t>(vel. easily found </a:t>
            </a:r>
          </a:p>
          <a:p>
            <a:r>
              <a:rPr lang="en-US" dirty="0" smtClean="0">
                <a:solidFill>
                  <a:srgbClr val="FF0000"/>
                </a:solidFill>
              </a:rPr>
              <a:t>in spicules)</a:t>
            </a:r>
          </a:p>
        </p:txBody>
      </p:sp>
      <p:sp>
        <p:nvSpPr>
          <p:cNvPr id="23" name="TextBox 22"/>
          <p:cNvSpPr txBox="1"/>
          <p:nvPr/>
        </p:nvSpPr>
        <p:spPr>
          <a:xfrm>
            <a:off x="3703049" y="4074372"/>
            <a:ext cx="2339472" cy="369332"/>
          </a:xfrm>
          <a:prstGeom prst="rect">
            <a:avLst/>
          </a:prstGeom>
          <a:solidFill>
            <a:srgbClr val="EEECE1"/>
          </a:solidFill>
        </p:spPr>
        <p:txBody>
          <a:bodyPr wrap="square" rtlCol="0">
            <a:spAutoFit/>
          </a:bodyPr>
          <a:lstStyle/>
          <a:p>
            <a:pPr algn="ctr"/>
            <a:r>
              <a:rPr lang="en-US" b="1" dirty="0" smtClean="0"/>
              <a:t>UNLIKELY</a:t>
            </a:r>
            <a:endParaRPr lang="en-US" b="1" dirty="0"/>
          </a:p>
        </p:txBody>
      </p:sp>
      <p:sp>
        <p:nvSpPr>
          <p:cNvPr id="24" name="TextBox 23"/>
          <p:cNvSpPr txBox="1"/>
          <p:nvPr/>
        </p:nvSpPr>
        <p:spPr>
          <a:xfrm>
            <a:off x="6513936" y="4063359"/>
            <a:ext cx="2339472" cy="369332"/>
          </a:xfrm>
          <a:prstGeom prst="rect">
            <a:avLst/>
          </a:prstGeom>
          <a:solidFill>
            <a:schemeClr val="bg2"/>
          </a:solidFill>
        </p:spPr>
        <p:txBody>
          <a:bodyPr wrap="square" rtlCol="0">
            <a:spAutoFit/>
          </a:bodyPr>
          <a:lstStyle/>
          <a:p>
            <a:pPr algn="ctr"/>
            <a:r>
              <a:rPr lang="en-US" b="1" dirty="0" smtClean="0">
                <a:solidFill>
                  <a:schemeClr val="accent3">
                    <a:lumMod val="75000"/>
                  </a:schemeClr>
                </a:solidFill>
              </a:rPr>
              <a:t>MOST PROBABLE</a:t>
            </a:r>
            <a:endParaRPr lang="en-US" b="1" dirty="0">
              <a:solidFill>
                <a:schemeClr val="accent3">
                  <a:lumMod val="75000"/>
                </a:schemeClr>
              </a:solidFill>
            </a:endParaRPr>
          </a:p>
        </p:txBody>
      </p:sp>
      <p:cxnSp>
        <p:nvCxnSpPr>
          <p:cNvPr id="25" name="Straight Arrow Connector 24"/>
          <p:cNvCxnSpPr/>
          <p:nvPr/>
        </p:nvCxnSpPr>
        <p:spPr>
          <a:xfrm flipH="1">
            <a:off x="4871098" y="1826514"/>
            <a:ext cx="1710241" cy="852190"/>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28" name="Straight Arrow Connector 27"/>
          <p:cNvCxnSpPr/>
          <p:nvPr/>
        </p:nvCxnSpPr>
        <p:spPr>
          <a:xfrm>
            <a:off x="6581339" y="1826514"/>
            <a:ext cx="1102333" cy="852190"/>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2093770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529263" y="534737"/>
            <a:ext cx="1951977" cy="523220"/>
          </a:xfrm>
          <a:prstGeom prst="rect">
            <a:avLst/>
          </a:prstGeom>
          <a:noFill/>
        </p:spPr>
        <p:txBody>
          <a:bodyPr wrap="none" rtlCol="0">
            <a:spAutoFit/>
          </a:bodyPr>
          <a:lstStyle/>
          <a:p>
            <a:r>
              <a:rPr lang="en-US" sz="2800" b="1" dirty="0" smtClean="0"/>
              <a:t>Conclusions</a:t>
            </a:r>
            <a:endParaRPr lang="en-US" sz="2800" b="1" dirty="0"/>
          </a:p>
        </p:txBody>
      </p:sp>
      <p:sp>
        <p:nvSpPr>
          <p:cNvPr id="5" name="TextBox 4"/>
          <p:cNvSpPr txBox="1"/>
          <p:nvPr/>
        </p:nvSpPr>
        <p:spPr>
          <a:xfrm>
            <a:off x="962526" y="2138939"/>
            <a:ext cx="7420045" cy="2862323"/>
          </a:xfrm>
          <a:prstGeom prst="rect">
            <a:avLst/>
          </a:prstGeom>
          <a:noFill/>
        </p:spPr>
        <p:txBody>
          <a:bodyPr wrap="none" rtlCol="0">
            <a:spAutoFit/>
          </a:bodyPr>
          <a:lstStyle/>
          <a:p>
            <a:r>
              <a:rPr lang="en-US" dirty="0" smtClean="0">
                <a:solidFill>
                  <a:schemeClr val="accent3">
                    <a:lumMod val="75000"/>
                  </a:schemeClr>
                </a:solidFill>
              </a:rPr>
              <a:t>Stokes V profiles in spicules have a large amount of NCP (mostly one-lobbed)</a:t>
            </a:r>
          </a:p>
          <a:p>
            <a:endParaRPr lang="en-US" dirty="0"/>
          </a:p>
          <a:p>
            <a:r>
              <a:rPr lang="en-US" dirty="0" smtClean="0">
                <a:solidFill>
                  <a:schemeClr val="accent6"/>
                </a:solidFill>
              </a:rPr>
              <a:t>We reproduce them with 2 magnetized components and orientation of the </a:t>
            </a:r>
            <a:endParaRPr lang="en-US" dirty="0">
              <a:solidFill>
                <a:schemeClr val="accent6"/>
              </a:solidFill>
            </a:endParaRPr>
          </a:p>
          <a:p>
            <a:r>
              <a:rPr lang="en-US" dirty="0" smtClean="0">
                <a:solidFill>
                  <a:schemeClr val="accent6"/>
                </a:solidFill>
              </a:rPr>
              <a:t>incoming radiation field.</a:t>
            </a:r>
          </a:p>
          <a:p>
            <a:endParaRPr lang="en-US" dirty="0">
              <a:solidFill>
                <a:schemeClr val="accent6"/>
              </a:solidFill>
            </a:endParaRPr>
          </a:p>
          <a:p>
            <a:r>
              <a:rPr lang="en-US" dirty="0" smtClean="0">
                <a:solidFill>
                  <a:srgbClr val="3366FF"/>
                </a:solidFill>
              </a:rPr>
              <a:t>The orientation needed is of 0.06-0.1%</a:t>
            </a:r>
          </a:p>
          <a:p>
            <a:endParaRPr lang="en-US" dirty="0"/>
          </a:p>
          <a:p>
            <a:r>
              <a:rPr lang="en-US" dirty="0" smtClean="0">
                <a:solidFill>
                  <a:srgbClr val="FF0000"/>
                </a:solidFill>
              </a:rPr>
              <a:t>The most likely scenario to generate this orientation are dynamical processes</a:t>
            </a:r>
          </a:p>
          <a:p>
            <a:r>
              <a:rPr lang="en-US" dirty="0" smtClean="0">
                <a:solidFill>
                  <a:srgbClr val="FF0000"/>
                </a:solidFill>
              </a:rPr>
              <a:t>In the presence of magnetic </a:t>
            </a:r>
            <a:r>
              <a:rPr lang="en-US" smtClean="0">
                <a:solidFill>
                  <a:srgbClr val="FF0000"/>
                </a:solidFill>
              </a:rPr>
              <a:t>fields.</a:t>
            </a:r>
            <a:endParaRPr lang="en-US" dirty="0">
              <a:solidFill>
                <a:schemeClr val="accent6"/>
              </a:solidFill>
            </a:endParaRPr>
          </a:p>
          <a:p>
            <a:endParaRPr lang="en-US" dirty="0">
              <a:solidFill>
                <a:schemeClr val="accent6"/>
              </a:solidFill>
            </a:endParaRPr>
          </a:p>
        </p:txBody>
      </p:sp>
    </p:spTree>
    <p:extLst>
      <p:ext uri="{BB962C8B-B14F-4D97-AF65-F5344CB8AC3E}">
        <p14:creationId xmlns:p14="http://schemas.microsoft.com/office/powerpoint/2010/main" val="95367951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3088108" y="2379579"/>
            <a:ext cx="2878613" cy="830997"/>
          </a:xfrm>
          <a:prstGeom prst="rect">
            <a:avLst/>
          </a:prstGeom>
          <a:noFill/>
        </p:spPr>
        <p:txBody>
          <a:bodyPr wrap="none" rtlCol="0">
            <a:spAutoFit/>
          </a:bodyPr>
          <a:lstStyle/>
          <a:p>
            <a:r>
              <a:rPr lang="en-US" sz="4800" dirty="0">
                <a:solidFill>
                  <a:schemeClr val="bg1"/>
                </a:solidFill>
              </a:rPr>
              <a:t>t</a:t>
            </a:r>
            <a:r>
              <a:rPr lang="en-US" sz="4800" dirty="0" smtClean="0">
                <a:solidFill>
                  <a:schemeClr val="bg1"/>
                </a:solidFill>
              </a:rPr>
              <a:t>hank you!</a:t>
            </a:r>
            <a:endParaRPr lang="en-US" sz="4800" dirty="0">
              <a:solidFill>
                <a:schemeClr val="bg1"/>
              </a:solidFill>
            </a:endParaRPr>
          </a:p>
        </p:txBody>
      </p:sp>
    </p:spTree>
    <p:extLst>
      <p:ext uri="{BB962C8B-B14F-4D97-AF65-F5344CB8AC3E}">
        <p14:creationId xmlns:p14="http://schemas.microsoft.com/office/powerpoint/2010/main" val="229304392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p:cNvSpPr/>
          <p:nvPr/>
        </p:nvSpPr>
        <p:spPr>
          <a:xfrm>
            <a:off x="1942089" y="2116551"/>
            <a:ext cx="6842805" cy="4266486"/>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TextBox 10"/>
          <p:cNvSpPr txBox="1"/>
          <p:nvPr/>
        </p:nvSpPr>
        <p:spPr>
          <a:xfrm>
            <a:off x="582035" y="434370"/>
            <a:ext cx="1833555" cy="461665"/>
          </a:xfrm>
          <a:prstGeom prst="rect">
            <a:avLst/>
          </a:prstGeom>
          <a:noFill/>
        </p:spPr>
        <p:txBody>
          <a:bodyPr wrap="none" rtlCol="0">
            <a:spAutoFit/>
          </a:bodyPr>
          <a:lstStyle/>
          <a:p>
            <a:r>
              <a:rPr lang="en-US" sz="2400" b="1" dirty="0" smtClean="0">
                <a:solidFill>
                  <a:srgbClr val="3366FF"/>
                </a:solidFill>
              </a:rPr>
              <a:t>observations</a:t>
            </a:r>
            <a:endParaRPr lang="en-US" sz="2400" b="1" dirty="0">
              <a:solidFill>
                <a:srgbClr val="3366FF"/>
              </a:solidFill>
            </a:endParaRPr>
          </a:p>
        </p:txBody>
      </p:sp>
      <p:sp>
        <p:nvSpPr>
          <p:cNvPr id="19" name="Rectangle 18"/>
          <p:cNvSpPr/>
          <p:nvPr/>
        </p:nvSpPr>
        <p:spPr>
          <a:xfrm>
            <a:off x="1958409" y="1208309"/>
            <a:ext cx="6842805" cy="784923"/>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b="1" dirty="0" smtClean="0">
                <a:solidFill>
                  <a:schemeClr val="accent3">
                    <a:lumMod val="75000"/>
                  </a:schemeClr>
                </a:solidFill>
              </a:rPr>
              <a:t>TIP @ VTT</a:t>
            </a:r>
          </a:p>
          <a:p>
            <a:r>
              <a:rPr lang="en-US" b="1" dirty="0" smtClean="0">
                <a:solidFill>
                  <a:schemeClr val="accent3">
                    <a:lumMod val="75000"/>
                  </a:schemeClr>
                </a:solidFill>
              </a:rPr>
              <a:t>1083.0 nm He I triplet – noise in pol. 10</a:t>
            </a:r>
            <a:r>
              <a:rPr lang="en-US" b="1" baseline="30000" dirty="0" smtClean="0">
                <a:solidFill>
                  <a:schemeClr val="accent3">
                    <a:lumMod val="75000"/>
                  </a:schemeClr>
                </a:solidFill>
              </a:rPr>
              <a:t>-3</a:t>
            </a:r>
            <a:r>
              <a:rPr lang="en-US" b="1" dirty="0" smtClean="0">
                <a:solidFill>
                  <a:schemeClr val="accent3">
                    <a:lumMod val="75000"/>
                  </a:schemeClr>
                </a:solidFill>
              </a:rPr>
              <a:t> I</a:t>
            </a:r>
            <a:r>
              <a:rPr lang="en-US" b="1" baseline="-25000" dirty="0" smtClean="0">
                <a:solidFill>
                  <a:schemeClr val="accent3">
                    <a:lumMod val="75000"/>
                  </a:schemeClr>
                </a:solidFill>
              </a:rPr>
              <a:t>max</a:t>
            </a:r>
            <a:r>
              <a:rPr lang="en-US" b="1" dirty="0" smtClean="0">
                <a:solidFill>
                  <a:schemeClr val="accent3">
                    <a:lumMod val="75000"/>
                  </a:schemeClr>
                </a:solidFill>
              </a:rPr>
              <a:t> – spatial res. ≈ 0.6”</a:t>
            </a:r>
          </a:p>
        </p:txBody>
      </p:sp>
      <p:pic>
        <p:nvPicPr>
          <p:cNvPr id="13" name="Picture 12" descr="mapa_i_010.eps"/>
          <p:cNvPicPr>
            <a:picLocks noChangeAspect="1"/>
          </p:cNvPicPr>
          <p:nvPr/>
        </p:nvPicPr>
        <p:blipFill rotWithShape="1">
          <a:blip r:embed="rId3">
            <a:extLst>
              <a:ext uri="{28A0092B-C50C-407E-A947-70E740481C1C}">
                <a14:useLocalDpi xmlns:a14="http://schemas.microsoft.com/office/drawing/2010/main" val="0"/>
              </a:ext>
            </a:extLst>
          </a:blip>
          <a:srcRect l="2821" t="34942" r="18441"/>
          <a:stretch/>
        </p:blipFill>
        <p:spPr>
          <a:xfrm>
            <a:off x="1965163" y="2245887"/>
            <a:ext cx="6896663" cy="4070309"/>
          </a:xfrm>
          <a:prstGeom prst="rect">
            <a:avLst/>
          </a:prstGeom>
        </p:spPr>
      </p:pic>
    </p:spTree>
    <p:extLst>
      <p:ext uri="{BB962C8B-B14F-4D97-AF65-F5344CB8AC3E}">
        <p14:creationId xmlns:p14="http://schemas.microsoft.com/office/powerpoint/2010/main" val="229304392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p:cNvSpPr/>
          <p:nvPr/>
        </p:nvSpPr>
        <p:spPr>
          <a:xfrm>
            <a:off x="1942089" y="2116551"/>
            <a:ext cx="6842805" cy="4266486"/>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9" name="Picture 8" descr="inversiones_1.eps"/>
          <p:cNvPicPr>
            <a:picLocks noChangeAspect="1"/>
          </p:cNvPicPr>
          <p:nvPr/>
        </p:nvPicPr>
        <p:blipFill rotWithShape="1">
          <a:blip r:embed="rId3">
            <a:extLst>
              <a:ext uri="{28A0092B-C50C-407E-A947-70E740481C1C}">
                <a14:useLocalDpi xmlns:a14="http://schemas.microsoft.com/office/drawing/2010/main" val="0"/>
              </a:ext>
            </a:extLst>
          </a:blip>
          <a:srcRect l="56442" t="69000" r="5818" b="8955"/>
          <a:stretch/>
        </p:blipFill>
        <p:spPr>
          <a:xfrm>
            <a:off x="170322" y="4871214"/>
            <a:ext cx="2071481" cy="1511823"/>
          </a:xfrm>
          <a:prstGeom prst="rect">
            <a:avLst/>
          </a:prstGeom>
        </p:spPr>
      </p:pic>
      <p:sp>
        <p:nvSpPr>
          <p:cNvPr id="12" name="TextBox 11"/>
          <p:cNvSpPr txBox="1"/>
          <p:nvPr/>
        </p:nvSpPr>
        <p:spPr>
          <a:xfrm>
            <a:off x="362888" y="4532118"/>
            <a:ext cx="1702772" cy="369332"/>
          </a:xfrm>
          <a:prstGeom prst="rect">
            <a:avLst/>
          </a:prstGeom>
          <a:noFill/>
        </p:spPr>
        <p:txBody>
          <a:bodyPr wrap="none" rtlCol="0">
            <a:spAutoFit/>
          </a:bodyPr>
          <a:lstStyle/>
          <a:p>
            <a:r>
              <a:rPr lang="en-US" dirty="0">
                <a:solidFill>
                  <a:srgbClr val="FF0000"/>
                </a:solidFill>
              </a:rPr>
              <a:t>r</a:t>
            </a:r>
            <a:r>
              <a:rPr lang="en-US" dirty="0" smtClean="0">
                <a:solidFill>
                  <a:srgbClr val="FF0000"/>
                </a:solidFill>
              </a:rPr>
              <a:t>egular V profile</a:t>
            </a:r>
            <a:endParaRPr lang="en-US" dirty="0">
              <a:solidFill>
                <a:srgbClr val="FF0000"/>
              </a:solidFill>
            </a:endParaRPr>
          </a:p>
        </p:txBody>
      </p:sp>
      <p:sp>
        <p:nvSpPr>
          <p:cNvPr id="13" name="TextBox 12"/>
          <p:cNvSpPr txBox="1"/>
          <p:nvPr/>
        </p:nvSpPr>
        <p:spPr>
          <a:xfrm>
            <a:off x="240156" y="4916568"/>
            <a:ext cx="305943" cy="369332"/>
          </a:xfrm>
          <a:prstGeom prst="rect">
            <a:avLst/>
          </a:prstGeom>
          <a:noFill/>
        </p:spPr>
        <p:txBody>
          <a:bodyPr wrap="none" rtlCol="0">
            <a:spAutoFit/>
          </a:bodyPr>
          <a:lstStyle/>
          <a:p>
            <a:r>
              <a:rPr lang="en-US" dirty="0" smtClean="0"/>
              <a:t>d</a:t>
            </a:r>
            <a:endParaRPr lang="en-US" dirty="0"/>
          </a:p>
        </p:txBody>
      </p:sp>
      <p:sp>
        <p:nvSpPr>
          <p:cNvPr id="15" name="TextBox 14"/>
          <p:cNvSpPr txBox="1"/>
          <p:nvPr/>
        </p:nvSpPr>
        <p:spPr>
          <a:xfrm>
            <a:off x="582035" y="434370"/>
            <a:ext cx="1833555" cy="461665"/>
          </a:xfrm>
          <a:prstGeom prst="rect">
            <a:avLst/>
          </a:prstGeom>
          <a:noFill/>
        </p:spPr>
        <p:txBody>
          <a:bodyPr wrap="none" rtlCol="0">
            <a:spAutoFit/>
          </a:bodyPr>
          <a:lstStyle/>
          <a:p>
            <a:r>
              <a:rPr lang="en-US" sz="2400" b="1" dirty="0" smtClean="0">
                <a:solidFill>
                  <a:srgbClr val="3366FF"/>
                </a:solidFill>
              </a:rPr>
              <a:t>observations</a:t>
            </a:r>
            <a:endParaRPr lang="en-US" sz="2400" b="1" dirty="0">
              <a:solidFill>
                <a:srgbClr val="3366FF"/>
              </a:solidFill>
            </a:endParaRPr>
          </a:p>
        </p:txBody>
      </p:sp>
      <p:sp>
        <p:nvSpPr>
          <p:cNvPr id="17" name="Rectangle 16"/>
          <p:cNvSpPr/>
          <p:nvPr/>
        </p:nvSpPr>
        <p:spPr>
          <a:xfrm>
            <a:off x="1958409" y="1208309"/>
            <a:ext cx="6842805" cy="784923"/>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b="1" dirty="0" smtClean="0">
                <a:solidFill>
                  <a:schemeClr val="accent3">
                    <a:lumMod val="75000"/>
                  </a:schemeClr>
                </a:solidFill>
              </a:rPr>
              <a:t>TIP @ VTT</a:t>
            </a:r>
          </a:p>
          <a:p>
            <a:r>
              <a:rPr lang="en-US" b="1" dirty="0" smtClean="0">
                <a:solidFill>
                  <a:schemeClr val="accent3">
                    <a:lumMod val="75000"/>
                  </a:schemeClr>
                </a:solidFill>
              </a:rPr>
              <a:t>1083.0 nm He I triplet – noise in pol. 10</a:t>
            </a:r>
            <a:r>
              <a:rPr lang="en-US" b="1" baseline="30000" dirty="0" smtClean="0">
                <a:solidFill>
                  <a:schemeClr val="accent3">
                    <a:lumMod val="75000"/>
                  </a:schemeClr>
                </a:solidFill>
              </a:rPr>
              <a:t>-3</a:t>
            </a:r>
            <a:r>
              <a:rPr lang="en-US" b="1" dirty="0" smtClean="0">
                <a:solidFill>
                  <a:schemeClr val="accent3">
                    <a:lumMod val="75000"/>
                  </a:schemeClr>
                </a:solidFill>
              </a:rPr>
              <a:t> I</a:t>
            </a:r>
            <a:r>
              <a:rPr lang="en-US" b="1" baseline="-25000" dirty="0" smtClean="0">
                <a:solidFill>
                  <a:schemeClr val="accent3">
                    <a:lumMod val="75000"/>
                  </a:schemeClr>
                </a:solidFill>
              </a:rPr>
              <a:t>max</a:t>
            </a:r>
            <a:r>
              <a:rPr lang="en-US" b="1" dirty="0" smtClean="0">
                <a:solidFill>
                  <a:schemeClr val="accent3">
                    <a:lumMod val="75000"/>
                  </a:schemeClr>
                </a:solidFill>
              </a:rPr>
              <a:t> – spatial res. ≈ 0.6”</a:t>
            </a:r>
          </a:p>
        </p:txBody>
      </p:sp>
      <p:pic>
        <p:nvPicPr>
          <p:cNvPr id="18" name="Picture 17" descr="mapa_i_010.eps"/>
          <p:cNvPicPr>
            <a:picLocks noChangeAspect="1"/>
          </p:cNvPicPr>
          <p:nvPr/>
        </p:nvPicPr>
        <p:blipFill rotWithShape="1">
          <a:blip r:embed="rId4">
            <a:extLst>
              <a:ext uri="{28A0092B-C50C-407E-A947-70E740481C1C}">
                <a14:useLocalDpi xmlns:a14="http://schemas.microsoft.com/office/drawing/2010/main" val="0"/>
              </a:ext>
            </a:extLst>
          </a:blip>
          <a:srcRect l="2821" t="34942" r="18441"/>
          <a:stretch/>
        </p:blipFill>
        <p:spPr>
          <a:xfrm>
            <a:off x="1965163" y="2245887"/>
            <a:ext cx="6896663" cy="4070309"/>
          </a:xfrm>
          <a:prstGeom prst="rect">
            <a:avLst/>
          </a:prstGeom>
        </p:spPr>
      </p:pic>
    </p:spTree>
    <p:extLst>
      <p:ext uri="{BB962C8B-B14F-4D97-AF65-F5344CB8AC3E}">
        <p14:creationId xmlns:p14="http://schemas.microsoft.com/office/powerpoint/2010/main" val="325442954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p:cNvSpPr/>
          <p:nvPr/>
        </p:nvSpPr>
        <p:spPr>
          <a:xfrm>
            <a:off x="1942089" y="2116551"/>
            <a:ext cx="6842805" cy="4266486"/>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Rectangle 14"/>
          <p:cNvSpPr/>
          <p:nvPr/>
        </p:nvSpPr>
        <p:spPr>
          <a:xfrm>
            <a:off x="104020" y="2221160"/>
            <a:ext cx="2269813" cy="1999657"/>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9" name="Picture 8" descr="inversiones_1.eps"/>
          <p:cNvPicPr>
            <a:picLocks noChangeAspect="1"/>
          </p:cNvPicPr>
          <p:nvPr/>
        </p:nvPicPr>
        <p:blipFill rotWithShape="1">
          <a:blip r:embed="rId3">
            <a:extLst>
              <a:ext uri="{28A0092B-C50C-407E-A947-70E740481C1C}">
                <a14:useLocalDpi xmlns:a14="http://schemas.microsoft.com/office/drawing/2010/main" val="0"/>
              </a:ext>
            </a:extLst>
          </a:blip>
          <a:srcRect l="56442" t="69000" r="5818" b="8955"/>
          <a:stretch/>
        </p:blipFill>
        <p:spPr>
          <a:xfrm>
            <a:off x="170322" y="4871214"/>
            <a:ext cx="2071481" cy="1511823"/>
          </a:xfrm>
          <a:prstGeom prst="rect">
            <a:avLst/>
          </a:prstGeom>
        </p:spPr>
      </p:pic>
      <p:sp>
        <p:nvSpPr>
          <p:cNvPr id="12" name="TextBox 11"/>
          <p:cNvSpPr txBox="1"/>
          <p:nvPr/>
        </p:nvSpPr>
        <p:spPr>
          <a:xfrm>
            <a:off x="362888" y="4532118"/>
            <a:ext cx="1702772" cy="369332"/>
          </a:xfrm>
          <a:prstGeom prst="rect">
            <a:avLst/>
          </a:prstGeom>
          <a:noFill/>
        </p:spPr>
        <p:txBody>
          <a:bodyPr wrap="none" rtlCol="0">
            <a:spAutoFit/>
          </a:bodyPr>
          <a:lstStyle/>
          <a:p>
            <a:r>
              <a:rPr lang="en-US" dirty="0">
                <a:solidFill>
                  <a:srgbClr val="FF0000"/>
                </a:solidFill>
              </a:rPr>
              <a:t>r</a:t>
            </a:r>
            <a:r>
              <a:rPr lang="en-US" dirty="0" smtClean="0">
                <a:solidFill>
                  <a:srgbClr val="FF0000"/>
                </a:solidFill>
              </a:rPr>
              <a:t>egular V profile</a:t>
            </a:r>
            <a:endParaRPr lang="en-US" dirty="0">
              <a:solidFill>
                <a:srgbClr val="FF0000"/>
              </a:solidFill>
            </a:endParaRPr>
          </a:p>
        </p:txBody>
      </p:sp>
      <p:sp>
        <p:nvSpPr>
          <p:cNvPr id="13" name="TextBox 12"/>
          <p:cNvSpPr txBox="1"/>
          <p:nvPr/>
        </p:nvSpPr>
        <p:spPr>
          <a:xfrm>
            <a:off x="240156" y="4916568"/>
            <a:ext cx="305943" cy="369332"/>
          </a:xfrm>
          <a:prstGeom prst="rect">
            <a:avLst/>
          </a:prstGeom>
          <a:noFill/>
        </p:spPr>
        <p:txBody>
          <a:bodyPr wrap="none" rtlCol="0">
            <a:spAutoFit/>
          </a:bodyPr>
          <a:lstStyle/>
          <a:p>
            <a:r>
              <a:rPr lang="en-US" dirty="0" smtClean="0"/>
              <a:t>d</a:t>
            </a:r>
            <a:endParaRPr lang="en-US" dirty="0"/>
          </a:p>
        </p:txBody>
      </p:sp>
      <p:pic>
        <p:nvPicPr>
          <p:cNvPr id="14" name="Picture 13" descr="inversiones_2.eps"/>
          <p:cNvPicPr>
            <a:picLocks noChangeAspect="1"/>
          </p:cNvPicPr>
          <p:nvPr/>
        </p:nvPicPr>
        <p:blipFill rotWithShape="1">
          <a:blip r:embed="rId4">
            <a:extLst>
              <a:ext uri="{28A0092B-C50C-407E-A947-70E740481C1C}">
                <a14:useLocalDpi xmlns:a14="http://schemas.microsoft.com/office/drawing/2010/main" val="0"/>
              </a:ext>
            </a:extLst>
          </a:blip>
          <a:srcRect l="18466" t="69220" r="43296" b="9176"/>
          <a:stretch/>
        </p:blipFill>
        <p:spPr>
          <a:xfrm>
            <a:off x="200562" y="2610886"/>
            <a:ext cx="2098800" cy="1481586"/>
          </a:xfrm>
          <a:prstGeom prst="rect">
            <a:avLst/>
          </a:prstGeom>
        </p:spPr>
      </p:pic>
      <p:sp>
        <p:nvSpPr>
          <p:cNvPr id="16" name="TextBox 15"/>
          <p:cNvSpPr txBox="1"/>
          <p:nvPr/>
        </p:nvSpPr>
        <p:spPr>
          <a:xfrm>
            <a:off x="182648" y="2220284"/>
            <a:ext cx="2068295" cy="369332"/>
          </a:xfrm>
          <a:prstGeom prst="rect">
            <a:avLst/>
          </a:prstGeom>
          <a:noFill/>
        </p:spPr>
        <p:txBody>
          <a:bodyPr wrap="none" rtlCol="0">
            <a:spAutoFit/>
          </a:bodyPr>
          <a:lstStyle/>
          <a:p>
            <a:r>
              <a:rPr lang="en-US" dirty="0">
                <a:solidFill>
                  <a:srgbClr val="FF0000"/>
                </a:solidFill>
              </a:rPr>
              <a:t>a</a:t>
            </a:r>
            <a:r>
              <a:rPr lang="es-ES_tradnl" dirty="0" err="1" smtClean="0">
                <a:solidFill>
                  <a:srgbClr val="FF0000"/>
                </a:solidFill>
              </a:rPr>
              <a:t>nomalous</a:t>
            </a:r>
            <a:r>
              <a:rPr lang="es-ES_tradnl" dirty="0" smtClean="0">
                <a:solidFill>
                  <a:srgbClr val="FF0000"/>
                </a:solidFill>
              </a:rPr>
              <a:t> V </a:t>
            </a:r>
            <a:r>
              <a:rPr lang="es-ES_tradnl" dirty="0" err="1" smtClean="0">
                <a:solidFill>
                  <a:srgbClr val="FF0000"/>
                </a:solidFill>
              </a:rPr>
              <a:t>profile</a:t>
            </a:r>
            <a:endParaRPr lang="en-US" dirty="0">
              <a:solidFill>
                <a:srgbClr val="FF0000"/>
              </a:solidFill>
            </a:endParaRPr>
          </a:p>
        </p:txBody>
      </p:sp>
      <p:sp>
        <p:nvSpPr>
          <p:cNvPr id="17" name="TextBox 16"/>
          <p:cNvSpPr txBox="1"/>
          <p:nvPr/>
        </p:nvSpPr>
        <p:spPr>
          <a:xfrm>
            <a:off x="230390" y="2615454"/>
            <a:ext cx="295236" cy="369332"/>
          </a:xfrm>
          <a:prstGeom prst="rect">
            <a:avLst/>
          </a:prstGeom>
          <a:noFill/>
        </p:spPr>
        <p:txBody>
          <a:bodyPr wrap="none" rtlCol="0">
            <a:spAutoFit/>
          </a:bodyPr>
          <a:lstStyle/>
          <a:p>
            <a:r>
              <a:rPr lang="en-US" dirty="0" smtClean="0"/>
              <a:t>a</a:t>
            </a:r>
            <a:endParaRPr lang="en-US" dirty="0"/>
          </a:p>
        </p:txBody>
      </p:sp>
      <p:sp>
        <p:nvSpPr>
          <p:cNvPr id="20" name="TextBox 19"/>
          <p:cNvSpPr txBox="1"/>
          <p:nvPr/>
        </p:nvSpPr>
        <p:spPr>
          <a:xfrm>
            <a:off x="582035" y="434370"/>
            <a:ext cx="1833555" cy="461665"/>
          </a:xfrm>
          <a:prstGeom prst="rect">
            <a:avLst/>
          </a:prstGeom>
          <a:noFill/>
        </p:spPr>
        <p:txBody>
          <a:bodyPr wrap="none" rtlCol="0">
            <a:spAutoFit/>
          </a:bodyPr>
          <a:lstStyle/>
          <a:p>
            <a:r>
              <a:rPr lang="en-US" sz="2400" b="1" dirty="0" smtClean="0">
                <a:solidFill>
                  <a:srgbClr val="3366FF"/>
                </a:solidFill>
              </a:rPr>
              <a:t>observations</a:t>
            </a:r>
            <a:endParaRPr lang="en-US" sz="2400" b="1" dirty="0">
              <a:solidFill>
                <a:srgbClr val="3366FF"/>
              </a:solidFill>
            </a:endParaRPr>
          </a:p>
        </p:txBody>
      </p:sp>
      <p:sp>
        <p:nvSpPr>
          <p:cNvPr id="19" name="Rectangle 18"/>
          <p:cNvSpPr/>
          <p:nvPr/>
        </p:nvSpPr>
        <p:spPr>
          <a:xfrm>
            <a:off x="1958409" y="1208309"/>
            <a:ext cx="6842805" cy="784923"/>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b="1" dirty="0" smtClean="0">
                <a:solidFill>
                  <a:schemeClr val="accent3">
                    <a:lumMod val="75000"/>
                  </a:schemeClr>
                </a:solidFill>
              </a:rPr>
              <a:t>TIP @ VTT</a:t>
            </a:r>
          </a:p>
          <a:p>
            <a:r>
              <a:rPr lang="en-US" b="1" dirty="0" smtClean="0">
                <a:solidFill>
                  <a:schemeClr val="accent3">
                    <a:lumMod val="75000"/>
                  </a:schemeClr>
                </a:solidFill>
              </a:rPr>
              <a:t>1083.0 nm He I triplet – noise in pol. 10</a:t>
            </a:r>
            <a:r>
              <a:rPr lang="en-US" b="1" baseline="30000" dirty="0" smtClean="0">
                <a:solidFill>
                  <a:schemeClr val="accent3">
                    <a:lumMod val="75000"/>
                  </a:schemeClr>
                </a:solidFill>
              </a:rPr>
              <a:t>-3</a:t>
            </a:r>
            <a:r>
              <a:rPr lang="en-US" b="1" dirty="0" smtClean="0">
                <a:solidFill>
                  <a:schemeClr val="accent3">
                    <a:lumMod val="75000"/>
                  </a:schemeClr>
                </a:solidFill>
              </a:rPr>
              <a:t> I</a:t>
            </a:r>
            <a:r>
              <a:rPr lang="en-US" b="1" baseline="-25000" dirty="0" smtClean="0">
                <a:solidFill>
                  <a:schemeClr val="accent3">
                    <a:lumMod val="75000"/>
                  </a:schemeClr>
                </a:solidFill>
              </a:rPr>
              <a:t>max</a:t>
            </a:r>
            <a:r>
              <a:rPr lang="en-US" b="1" dirty="0" smtClean="0">
                <a:solidFill>
                  <a:schemeClr val="accent3">
                    <a:lumMod val="75000"/>
                  </a:schemeClr>
                </a:solidFill>
              </a:rPr>
              <a:t> – spatial res. ≈ 0.6”</a:t>
            </a:r>
          </a:p>
        </p:txBody>
      </p:sp>
      <p:pic>
        <p:nvPicPr>
          <p:cNvPr id="29" name="Picture 28" descr="mapa_i_010.eps"/>
          <p:cNvPicPr>
            <a:picLocks noChangeAspect="1"/>
          </p:cNvPicPr>
          <p:nvPr/>
        </p:nvPicPr>
        <p:blipFill rotWithShape="1">
          <a:blip r:embed="rId5">
            <a:extLst>
              <a:ext uri="{28A0092B-C50C-407E-A947-70E740481C1C}">
                <a14:useLocalDpi xmlns:a14="http://schemas.microsoft.com/office/drawing/2010/main" val="0"/>
              </a:ext>
            </a:extLst>
          </a:blip>
          <a:srcRect l="2821" t="34942" r="18441"/>
          <a:stretch/>
        </p:blipFill>
        <p:spPr>
          <a:xfrm>
            <a:off x="1965163" y="2245887"/>
            <a:ext cx="6896663" cy="4070309"/>
          </a:xfrm>
          <a:prstGeom prst="rect">
            <a:avLst/>
          </a:prstGeom>
        </p:spPr>
      </p:pic>
    </p:spTree>
    <p:extLst>
      <p:ext uri="{BB962C8B-B14F-4D97-AF65-F5344CB8AC3E}">
        <p14:creationId xmlns:p14="http://schemas.microsoft.com/office/powerpoint/2010/main" val="373871398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 name="Group 9"/>
          <p:cNvGrpSpPr/>
          <p:nvPr/>
        </p:nvGrpSpPr>
        <p:grpSpPr>
          <a:xfrm>
            <a:off x="-270502" y="246582"/>
            <a:ext cx="9277828" cy="6460238"/>
            <a:chOff x="-270502" y="246582"/>
            <a:chExt cx="9277828" cy="6460238"/>
          </a:xfrm>
        </p:grpSpPr>
        <p:grpSp>
          <p:nvGrpSpPr>
            <p:cNvPr id="4" name="Group 3"/>
            <p:cNvGrpSpPr>
              <a:grpSpLocks noChangeAspect="1"/>
            </p:cNvGrpSpPr>
            <p:nvPr/>
          </p:nvGrpSpPr>
          <p:grpSpPr>
            <a:xfrm>
              <a:off x="-270502" y="246582"/>
              <a:ext cx="9115874" cy="6460238"/>
              <a:chOff x="-285622" y="0"/>
              <a:chExt cx="9677146" cy="6858000"/>
            </a:xfrm>
          </p:grpSpPr>
          <p:pic>
            <p:nvPicPr>
              <p:cNvPr id="3" name="Picture 2" descr="mapas_2.eps"/>
              <p:cNvPicPr>
                <a:picLocks noChangeAspect="1"/>
              </p:cNvPicPr>
              <p:nvPr/>
            </p:nvPicPr>
            <p:blipFill rotWithShape="1">
              <a:blip r:embed="rId3">
                <a:extLst>
                  <a:ext uri="{28A0092B-C50C-407E-A947-70E740481C1C}">
                    <a14:useLocalDpi xmlns:a14="http://schemas.microsoft.com/office/drawing/2010/main" val="0"/>
                  </a:ext>
                </a:extLst>
              </a:blip>
              <a:srcRect l="18151"/>
              <a:stretch/>
            </p:blipFill>
            <p:spPr>
              <a:xfrm>
                <a:off x="4898976" y="0"/>
                <a:ext cx="4492548" cy="6858000"/>
              </a:xfrm>
              <a:prstGeom prst="rect">
                <a:avLst/>
              </a:prstGeom>
            </p:spPr>
          </p:pic>
          <p:pic>
            <p:nvPicPr>
              <p:cNvPr id="2" name="Picture 1" descr="mapas_1.eps"/>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5622" y="0"/>
                <a:ext cx="5488823" cy="6858000"/>
              </a:xfrm>
              <a:prstGeom prst="rect">
                <a:avLst/>
              </a:prstGeom>
            </p:spPr>
          </p:pic>
        </p:grpSp>
        <p:sp>
          <p:nvSpPr>
            <p:cNvPr id="5" name="TextBox 4"/>
            <p:cNvSpPr txBox="1"/>
            <p:nvPr/>
          </p:nvSpPr>
          <p:spPr>
            <a:xfrm>
              <a:off x="8663932" y="982690"/>
              <a:ext cx="262211" cy="461665"/>
            </a:xfrm>
            <a:prstGeom prst="rect">
              <a:avLst/>
            </a:prstGeom>
            <a:noFill/>
          </p:spPr>
          <p:txBody>
            <a:bodyPr wrap="none" rtlCol="0">
              <a:spAutoFit/>
            </a:bodyPr>
            <a:lstStyle/>
            <a:p>
              <a:r>
                <a:rPr lang="en-US" sz="2400" dirty="0" smtClean="0"/>
                <a:t>I</a:t>
              </a:r>
              <a:endParaRPr lang="en-US" sz="2400" dirty="0"/>
            </a:p>
          </p:txBody>
        </p:sp>
        <p:sp>
          <p:nvSpPr>
            <p:cNvPr id="6" name="TextBox 5"/>
            <p:cNvSpPr txBox="1"/>
            <p:nvPr/>
          </p:nvSpPr>
          <p:spPr>
            <a:xfrm>
              <a:off x="8604652" y="2359648"/>
              <a:ext cx="402674" cy="461665"/>
            </a:xfrm>
            <a:prstGeom prst="rect">
              <a:avLst/>
            </a:prstGeom>
            <a:noFill/>
          </p:spPr>
          <p:txBody>
            <a:bodyPr wrap="none" rtlCol="0">
              <a:spAutoFit/>
            </a:bodyPr>
            <a:lstStyle/>
            <a:p>
              <a:r>
                <a:rPr lang="en-US" sz="2400" dirty="0" smtClean="0"/>
                <a:t>Q</a:t>
              </a:r>
              <a:endParaRPr lang="en-US" sz="2400" dirty="0"/>
            </a:p>
          </p:txBody>
        </p:sp>
        <p:sp>
          <p:nvSpPr>
            <p:cNvPr id="7" name="TextBox 6"/>
            <p:cNvSpPr txBox="1"/>
            <p:nvPr/>
          </p:nvSpPr>
          <p:spPr>
            <a:xfrm>
              <a:off x="8625101" y="3797094"/>
              <a:ext cx="382136" cy="461665"/>
            </a:xfrm>
            <a:prstGeom prst="rect">
              <a:avLst/>
            </a:prstGeom>
            <a:noFill/>
          </p:spPr>
          <p:txBody>
            <a:bodyPr wrap="none" rtlCol="0">
              <a:spAutoFit/>
            </a:bodyPr>
            <a:lstStyle/>
            <a:p>
              <a:r>
                <a:rPr lang="en-US" sz="2400" dirty="0"/>
                <a:t>U</a:t>
              </a:r>
            </a:p>
          </p:txBody>
        </p:sp>
        <p:sp>
          <p:nvSpPr>
            <p:cNvPr id="8" name="TextBox 7"/>
            <p:cNvSpPr txBox="1"/>
            <p:nvPr/>
          </p:nvSpPr>
          <p:spPr>
            <a:xfrm>
              <a:off x="8633031" y="5113598"/>
              <a:ext cx="364202" cy="461665"/>
            </a:xfrm>
            <a:prstGeom prst="rect">
              <a:avLst/>
            </a:prstGeom>
            <a:noFill/>
          </p:spPr>
          <p:txBody>
            <a:bodyPr wrap="none" rtlCol="0">
              <a:spAutoFit/>
            </a:bodyPr>
            <a:lstStyle/>
            <a:p>
              <a:r>
                <a:rPr lang="en-US" sz="2400" dirty="0" smtClean="0"/>
                <a:t>V</a:t>
              </a:r>
              <a:endParaRPr lang="en-US" sz="2400" dirty="0"/>
            </a:p>
          </p:txBody>
        </p:sp>
      </p:grpSp>
    </p:spTree>
    <p:extLst>
      <p:ext uri="{BB962C8B-B14F-4D97-AF65-F5344CB8AC3E}">
        <p14:creationId xmlns:p14="http://schemas.microsoft.com/office/powerpoint/2010/main" val="229304392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140430" y="537694"/>
            <a:ext cx="9334156" cy="6170084"/>
            <a:chOff x="-185790" y="-595594"/>
            <a:chExt cx="9334156" cy="6170084"/>
          </a:xfrm>
        </p:grpSpPr>
        <p:pic>
          <p:nvPicPr>
            <p:cNvPr id="5" name="Picture 4" descr="ncp_12.eps"/>
            <p:cNvPicPr>
              <a:picLocks noChangeAspect="1"/>
            </p:cNvPicPr>
            <p:nvPr/>
          </p:nvPicPr>
          <p:blipFill rotWithShape="1">
            <a:blip r:embed="rId3">
              <a:extLst>
                <a:ext uri="{28A0092B-C50C-407E-A947-70E740481C1C}">
                  <a14:useLocalDpi xmlns:a14="http://schemas.microsoft.com/office/drawing/2010/main" val="0"/>
                </a:ext>
              </a:extLst>
            </a:blip>
            <a:srcRect l="11487"/>
            <a:stretch/>
          </p:blipFill>
          <p:spPr>
            <a:xfrm>
              <a:off x="4687292" y="1974490"/>
              <a:ext cx="4461074" cy="3600000"/>
            </a:xfrm>
            <a:prstGeom prst="rect">
              <a:avLst/>
            </a:prstGeom>
          </p:spPr>
        </p:pic>
        <p:pic>
          <p:nvPicPr>
            <p:cNvPr id="3" name="Picture 2" descr="ncp_7.eps"/>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08360" y="-595594"/>
              <a:ext cx="5040000" cy="3600000"/>
            </a:xfrm>
            <a:prstGeom prst="rect">
              <a:avLst/>
            </a:prstGeom>
          </p:spPr>
        </p:pic>
        <p:pic>
          <p:nvPicPr>
            <p:cNvPr id="2" name="Picture 1" descr="ncp_6.eps"/>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5790" y="-595594"/>
              <a:ext cx="5040000" cy="3600000"/>
            </a:xfrm>
            <a:prstGeom prst="rect">
              <a:avLst/>
            </a:prstGeom>
          </p:spPr>
        </p:pic>
        <p:pic>
          <p:nvPicPr>
            <p:cNvPr id="4" name="Picture 3" descr="ncp_10.eps"/>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5790" y="1974490"/>
              <a:ext cx="5040000" cy="3600000"/>
            </a:xfrm>
            <a:prstGeom prst="rect">
              <a:avLst/>
            </a:prstGeom>
          </p:spPr>
        </p:pic>
      </p:grpSp>
      <p:sp>
        <p:nvSpPr>
          <p:cNvPr id="7" name="TextBox 6"/>
          <p:cNvSpPr txBox="1"/>
          <p:nvPr/>
        </p:nvSpPr>
        <p:spPr>
          <a:xfrm>
            <a:off x="683720" y="329798"/>
            <a:ext cx="8115272" cy="400110"/>
          </a:xfrm>
          <a:prstGeom prst="rect">
            <a:avLst/>
          </a:prstGeom>
          <a:noFill/>
        </p:spPr>
        <p:txBody>
          <a:bodyPr wrap="none" rtlCol="0">
            <a:spAutoFit/>
          </a:bodyPr>
          <a:lstStyle/>
          <a:p>
            <a:r>
              <a:rPr lang="en-US" sz="2000" dirty="0">
                <a:solidFill>
                  <a:srgbClr val="3366FF"/>
                </a:solidFill>
              </a:rPr>
              <a:t>p</a:t>
            </a:r>
            <a:r>
              <a:rPr lang="en-US" sz="2000" dirty="0" smtClean="0">
                <a:solidFill>
                  <a:srgbClr val="3366FF"/>
                </a:solidFill>
              </a:rPr>
              <a:t>atches of net circular </a:t>
            </a:r>
            <a:r>
              <a:rPr lang="en-US" sz="2000" dirty="0" err="1" smtClean="0">
                <a:solidFill>
                  <a:srgbClr val="3366FF"/>
                </a:solidFill>
              </a:rPr>
              <a:t>polarisation</a:t>
            </a:r>
            <a:r>
              <a:rPr lang="en-US" sz="2000" dirty="0" smtClean="0">
                <a:solidFill>
                  <a:srgbClr val="3366FF"/>
                </a:solidFill>
              </a:rPr>
              <a:t> are consistent during more than 135 min</a:t>
            </a:r>
            <a:r>
              <a:rPr lang="en-US" dirty="0" smtClean="0">
                <a:solidFill>
                  <a:srgbClr val="3366FF"/>
                </a:solidFill>
              </a:rPr>
              <a:t> </a:t>
            </a:r>
            <a:endParaRPr lang="en-US" dirty="0">
              <a:solidFill>
                <a:srgbClr val="3366FF"/>
              </a:solidFill>
            </a:endParaRPr>
          </a:p>
        </p:txBody>
      </p:sp>
      <p:sp>
        <p:nvSpPr>
          <p:cNvPr id="8" name="Oval 7"/>
          <p:cNvSpPr/>
          <p:nvPr/>
        </p:nvSpPr>
        <p:spPr>
          <a:xfrm>
            <a:off x="1390316" y="2384926"/>
            <a:ext cx="240632" cy="23261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Oval 8"/>
          <p:cNvSpPr/>
          <p:nvPr/>
        </p:nvSpPr>
        <p:spPr>
          <a:xfrm>
            <a:off x="2331428" y="2417014"/>
            <a:ext cx="240632" cy="23261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TextBox 9"/>
          <p:cNvSpPr txBox="1"/>
          <p:nvPr/>
        </p:nvSpPr>
        <p:spPr>
          <a:xfrm>
            <a:off x="2304130" y="2307029"/>
            <a:ext cx="295236" cy="369332"/>
          </a:xfrm>
          <a:prstGeom prst="rect">
            <a:avLst/>
          </a:prstGeom>
          <a:noFill/>
        </p:spPr>
        <p:txBody>
          <a:bodyPr wrap="none" rtlCol="0">
            <a:spAutoFit/>
          </a:bodyPr>
          <a:lstStyle/>
          <a:p>
            <a:r>
              <a:rPr lang="en-US" dirty="0" smtClean="0"/>
              <a:t>a</a:t>
            </a:r>
            <a:endParaRPr lang="en-US" dirty="0"/>
          </a:p>
        </p:txBody>
      </p:sp>
      <p:sp>
        <p:nvSpPr>
          <p:cNvPr id="11" name="TextBox 10"/>
          <p:cNvSpPr txBox="1"/>
          <p:nvPr/>
        </p:nvSpPr>
        <p:spPr>
          <a:xfrm>
            <a:off x="1344288" y="2280292"/>
            <a:ext cx="305943" cy="369332"/>
          </a:xfrm>
          <a:prstGeom prst="rect">
            <a:avLst/>
          </a:prstGeom>
          <a:noFill/>
        </p:spPr>
        <p:txBody>
          <a:bodyPr wrap="none" rtlCol="0">
            <a:spAutoFit/>
          </a:bodyPr>
          <a:lstStyle/>
          <a:p>
            <a:r>
              <a:rPr lang="en-US" dirty="0" smtClean="0"/>
              <a:t>d</a:t>
            </a:r>
            <a:endParaRPr lang="en-US" dirty="0"/>
          </a:p>
        </p:txBody>
      </p:sp>
      <p:sp>
        <p:nvSpPr>
          <p:cNvPr id="12" name="Oval 11"/>
          <p:cNvSpPr/>
          <p:nvPr/>
        </p:nvSpPr>
        <p:spPr>
          <a:xfrm>
            <a:off x="5775159" y="2617536"/>
            <a:ext cx="240632" cy="23261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Oval 12"/>
          <p:cNvSpPr/>
          <p:nvPr/>
        </p:nvSpPr>
        <p:spPr>
          <a:xfrm>
            <a:off x="6483685" y="2606849"/>
            <a:ext cx="240632" cy="23261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TextBox 13"/>
          <p:cNvSpPr txBox="1"/>
          <p:nvPr/>
        </p:nvSpPr>
        <p:spPr>
          <a:xfrm>
            <a:off x="5746889" y="2531799"/>
            <a:ext cx="305943" cy="369332"/>
          </a:xfrm>
          <a:prstGeom prst="rect">
            <a:avLst/>
          </a:prstGeom>
          <a:noFill/>
        </p:spPr>
        <p:txBody>
          <a:bodyPr wrap="none" rtlCol="0">
            <a:spAutoFit/>
          </a:bodyPr>
          <a:lstStyle/>
          <a:p>
            <a:r>
              <a:rPr lang="en-US" dirty="0" smtClean="0"/>
              <a:t>b</a:t>
            </a:r>
            <a:endParaRPr lang="en-US" dirty="0"/>
          </a:p>
        </p:txBody>
      </p:sp>
      <p:sp>
        <p:nvSpPr>
          <p:cNvPr id="15" name="TextBox 14"/>
          <p:cNvSpPr txBox="1"/>
          <p:nvPr/>
        </p:nvSpPr>
        <p:spPr>
          <a:xfrm>
            <a:off x="6456948" y="2516125"/>
            <a:ext cx="282274" cy="369332"/>
          </a:xfrm>
          <a:prstGeom prst="rect">
            <a:avLst/>
          </a:prstGeom>
          <a:noFill/>
        </p:spPr>
        <p:txBody>
          <a:bodyPr wrap="none" rtlCol="0">
            <a:spAutoFit/>
          </a:bodyPr>
          <a:lstStyle/>
          <a:p>
            <a:r>
              <a:rPr lang="en-US" dirty="0" smtClean="0"/>
              <a:t>c</a:t>
            </a:r>
            <a:endParaRPr lang="en-US" dirty="0"/>
          </a:p>
        </p:txBody>
      </p:sp>
    </p:spTree>
    <p:extLst>
      <p:ext uri="{BB962C8B-B14F-4D97-AF65-F5344CB8AC3E}">
        <p14:creationId xmlns:p14="http://schemas.microsoft.com/office/powerpoint/2010/main" val="229304392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435482" y="799285"/>
            <a:ext cx="4660300" cy="400110"/>
          </a:xfrm>
          <a:prstGeom prst="rect">
            <a:avLst/>
          </a:prstGeom>
          <a:solidFill>
            <a:srgbClr val="FFFFFF"/>
          </a:solidFill>
        </p:spPr>
        <p:txBody>
          <a:bodyPr wrap="none" rtlCol="0">
            <a:spAutoFit/>
          </a:bodyPr>
          <a:lstStyle/>
          <a:p>
            <a:r>
              <a:rPr lang="en-US" sz="2000" b="1" dirty="0">
                <a:solidFill>
                  <a:schemeClr val="accent6"/>
                </a:solidFill>
              </a:rPr>
              <a:t>h</a:t>
            </a:r>
            <a:r>
              <a:rPr lang="en-US" sz="2000" b="1" dirty="0" smtClean="0">
                <a:solidFill>
                  <a:schemeClr val="accent6"/>
                </a:solidFill>
              </a:rPr>
              <a:t>ow to interpret net circular </a:t>
            </a:r>
            <a:r>
              <a:rPr lang="en-US" sz="2000" b="1" dirty="0" err="1" smtClean="0">
                <a:solidFill>
                  <a:schemeClr val="accent6"/>
                </a:solidFill>
              </a:rPr>
              <a:t>polarisation</a:t>
            </a:r>
            <a:r>
              <a:rPr lang="en-US" sz="2000" b="1" dirty="0" smtClean="0">
                <a:solidFill>
                  <a:schemeClr val="accent6"/>
                </a:solidFill>
              </a:rPr>
              <a:t>?</a:t>
            </a:r>
            <a:endParaRPr lang="en-US" sz="2000" b="1" dirty="0">
              <a:solidFill>
                <a:schemeClr val="accent6"/>
              </a:solidFill>
            </a:endParaRPr>
          </a:p>
        </p:txBody>
      </p:sp>
      <p:sp>
        <p:nvSpPr>
          <p:cNvPr id="3" name="TextBox 2"/>
          <p:cNvSpPr txBox="1"/>
          <p:nvPr/>
        </p:nvSpPr>
        <p:spPr>
          <a:xfrm>
            <a:off x="342890" y="1856157"/>
            <a:ext cx="3589419" cy="1631216"/>
          </a:xfrm>
          <a:prstGeom prst="rect">
            <a:avLst/>
          </a:prstGeom>
          <a:noFill/>
        </p:spPr>
        <p:txBody>
          <a:bodyPr wrap="none" rtlCol="0">
            <a:spAutoFit/>
          </a:bodyPr>
          <a:lstStyle/>
          <a:p>
            <a:pPr algn="ctr"/>
            <a:r>
              <a:rPr lang="en-US" sz="2000" dirty="0" smtClean="0"/>
              <a:t>Zeeman effect</a:t>
            </a:r>
          </a:p>
          <a:p>
            <a:pPr algn="ctr"/>
            <a:r>
              <a:rPr lang="en-US" sz="2000" dirty="0" smtClean="0"/>
              <a:t>+</a:t>
            </a:r>
          </a:p>
          <a:p>
            <a:pPr algn="ctr"/>
            <a:r>
              <a:rPr lang="en-US" sz="2000" dirty="0" err="1" smtClean="0"/>
              <a:t>radiative</a:t>
            </a:r>
            <a:r>
              <a:rPr lang="en-US" sz="2000" dirty="0" smtClean="0"/>
              <a:t> transfer effects</a:t>
            </a:r>
          </a:p>
          <a:p>
            <a:pPr algn="ctr"/>
            <a:r>
              <a:rPr lang="en-US" sz="2000" dirty="0" smtClean="0"/>
              <a:t>(gradients of vel. and mag. Field)</a:t>
            </a:r>
          </a:p>
          <a:p>
            <a:pPr algn="ctr"/>
            <a:endParaRPr lang="en-US" sz="2000" dirty="0"/>
          </a:p>
        </p:txBody>
      </p:sp>
      <p:sp>
        <p:nvSpPr>
          <p:cNvPr id="5" name="TextBox 4"/>
          <p:cNvSpPr txBox="1"/>
          <p:nvPr/>
        </p:nvSpPr>
        <p:spPr>
          <a:xfrm>
            <a:off x="4441820" y="1856157"/>
            <a:ext cx="4354227" cy="1015663"/>
          </a:xfrm>
          <a:prstGeom prst="rect">
            <a:avLst/>
          </a:prstGeom>
          <a:noFill/>
        </p:spPr>
        <p:txBody>
          <a:bodyPr wrap="none" rtlCol="0">
            <a:spAutoFit/>
          </a:bodyPr>
          <a:lstStyle/>
          <a:p>
            <a:pPr algn="ctr"/>
            <a:r>
              <a:rPr lang="en-US" sz="2000" dirty="0"/>
              <a:t>a</a:t>
            </a:r>
            <a:r>
              <a:rPr lang="en-US" sz="2000" dirty="0" smtClean="0"/>
              <a:t>tomic orientation</a:t>
            </a:r>
          </a:p>
          <a:p>
            <a:pPr algn="ctr"/>
            <a:r>
              <a:rPr lang="en-US" sz="2000" dirty="0" smtClean="0"/>
              <a:t>(population imbalance of </a:t>
            </a:r>
            <a:r>
              <a:rPr lang="en-US" sz="2000" dirty="0" err="1" smtClean="0"/>
              <a:t>σ</a:t>
            </a:r>
            <a:r>
              <a:rPr lang="en-US" sz="2000" dirty="0" smtClean="0"/>
              <a:t> components</a:t>
            </a:r>
          </a:p>
          <a:p>
            <a:pPr algn="ctr"/>
            <a:r>
              <a:rPr lang="en-US" sz="2000" dirty="0" smtClean="0">
                <a:sym typeface="Wingdings"/>
              </a:rPr>
              <a:t> symmetric contribution to Stokes V</a:t>
            </a:r>
            <a:r>
              <a:rPr lang="en-US" sz="2000" dirty="0" smtClean="0"/>
              <a:t>)</a:t>
            </a:r>
          </a:p>
        </p:txBody>
      </p:sp>
      <p:cxnSp>
        <p:nvCxnSpPr>
          <p:cNvPr id="7" name="Straight Arrow Connector 6"/>
          <p:cNvCxnSpPr>
            <a:stCxn id="2" idx="2"/>
            <a:endCxn id="3" idx="0"/>
          </p:cNvCxnSpPr>
          <p:nvPr/>
        </p:nvCxnSpPr>
        <p:spPr>
          <a:xfrm flipH="1">
            <a:off x="2137600" y="1199395"/>
            <a:ext cx="2628032" cy="656762"/>
          </a:xfrm>
          <a:prstGeom prst="straightConnector1">
            <a:avLst/>
          </a:prstGeom>
          <a:ln w="38100" cmpd="sng">
            <a:solidFill>
              <a:schemeClr val="accent6"/>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9" name="Straight Arrow Connector 8"/>
          <p:cNvCxnSpPr>
            <a:stCxn id="2" idx="2"/>
          </p:cNvCxnSpPr>
          <p:nvPr/>
        </p:nvCxnSpPr>
        <p:spPr>
          <a:xfrm>
            <a:off x="4765632" y="1199395"/>
            <a:ext cx="1991444" cy="656762"/>
          </a:xfrm>
          <a:prstGeom prst="straightConnector1">
            <a:avLst/>
          </a:prstGeom>
          <a:ln w="38100" cmpd="sng">
            <a:solidFill>
              <a:schemeClr val="accent6"/>
            </a:solidFill>
            <a:tailEnd type="arrow"/>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7606237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435482" y="799285"/>
            <a:ext cx="4660300" cy="400110"/>
          </a:xfrm>
          <a:prstGeom prst="rect">
            <a:avLst/>
          </a:prstGeom>
          <a:solidFill>
            <a:srgbClr val="FFFFFF"/>
          </a:solidFill>
        </p:spPr>
        <p:txBody>
          <a:bodyPr wrap="none" rtlCol="0">
            <a:spAutoFit/>
          </a:bodyPr>
          <a:lstStyle/>
          <a:p>
            <a:r>
              <a:rPr lang="en-US" sz="2000" b="1" dirty="0">
                <a:solidFill>
                  <a:srgbClr val="F79646"/>
                </a:solidFill>
              </a:rPr>
              <a:t>h</a:t>
            </a:r>
            <a:r>
              <a:rPr lang="en-US" sz="2000" b="1" dirty="0" smtClean="0">
                <a:solidFill>
                  <a:srgbClr val="F79646"/>
                </a:solidFill>
              </a:rPr>
              <a:t>ow to interpret net circular </a:t>
            </a:r>
            <a:r>
              <a:rPr lang="en-US" sz="2000" b="1" dirty="0" err="1" smtClean="0">
                <a:solidFill>
                  <a:srgbClr val="F79646"/>
                </a:solidFill>
              </a:rPr>
              <a:t>polarisation</a:t>
            </a:r>
            <a:r>
              <a:rPr lang="en-US" sz="2000" b="1" dirty="0" smtClean="0">
                <a:solidFill>
                  <a:srgbClr val="F79646"/>
                </a:solidFill>
              </a:rPr>
              <a:t>?</a:t>
            </a:r>
            <a:endParaRPr lang="en-US" sz="2000" b="1" dirty="0">
              <a:solidFill>
                <a:srgbClr val="F79646"/>
              </a:solidFill>
            </a:endParaRPr>
          </a:p>
        </p:txBody>
      </p:sp>
      <p:sp>
        <p:nvSpPr>
          <p:cNvPr id="3" name="TextBox 2"/>
          <p:cNvSpPr txBox="1"/>
          <p:nvPr/>
        </p:nvSpPr>
        <p:spPr>
          <a:xfrm>
            <a:off x="330116" y="1856157"/>
            <a:ext cx="3614967" cy="1631216"/>
          </a:xfrm>
          <a:prstGeom prst="rect">
            <a:avLst/>
          </a:prstGeom>
          <a:noFill/>
        </p:spPr>
        <p:txBody>
          <a:bodyPr wrap="none" rtlCol="0">
            <a:spAutoFit/>
          </a:bodyPr>
          <a:lstStyle/>
          <a:p>
            <a:pPr algn="ctr"/>
            <a:r>
              <a:rPr lang="en-US" sz="2000" dirty="0" smtClean="0"/>
              <a:t>Zeeman effect</a:t>
            </a:r>
          </a:p>
          <a:p>
            <a:pPr algn="ctr"/>
            <a:r>
              <a:rPr lang="en-US" sz="2000" dirty="0" smtClean="0"/>
              <a:t>+</a:t>
            </a:r>
          </a:p>
          <a:p>
            <a:pPr algn="ctr"/>
            <a:r>
              <a:rPr lang="en-US" sz="2000" dirty="0" err="1" smtClean="0"/>
              <a:t>radiative</a:t>
            </a:r>
            <a:r>
              <a:rPr lang="en-US" sz="2000" dirty="0" smtClean="0"/>
              <a:t> transfer effects</a:t>
            </a:r>
          </a:p>
          <a:p>
            <a:pPr algn="ctr"/>
            <a:r>
              <a:rPr lang="en-US" sz="2000" dirty="0" smtClean="0"/>
              <a:t>(gradients of vel. and mag. Field)</a:t>
            </a:r>
          </a:p>
          <a:p>
            <a:pPr algn="ctr"/>
            <a:endParaRPr lang="en-US" sz="2000" dirty="0"/>
          </a:p>
        </p:txBody>
      </p:sp>
      <p:cxnSp>
        <p:nvCxnSpPr>
          <p:cNvPr id="7" name="Straight Arrow Connector 6"/>
          <p:cNvCxnSpPr>
            <a:stCxn id="2" idx="2"/>
            <a:endCxn id="3" idx="0"/>
          </p:cNvCxnSpPr>
          <p:nvPr/>
        </p:nvCxnSpPr>
        <p:spPr>
          <a:xfrm flipH="1">
            <a:off x="2137600" y="1199395"/>
            <a:ext cx="2628032" cy="656762"/>
          </a:xfrm>
          <a:prstGeom prst="straightConnector1">
            <a:avLst/>
          </a:prstGeom>
          <a:ln w="38100" cmpd="sng">
            <a:solidFill>
              <a:srgbClr val="F79646"/>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9" name="Straight Arrow Connector 8"/>
          <p:cNvCxnSpPr>
            <a:stCxn id="2" idx="2"/>
          </p:cNvCxnSpPr>
          <p:nvPr/>
        </p:nvCxnSpPr>
        <p:spPr>
          <a:xfrm>
            <a:off x="4765632" y="1199395"/>
            <a:ext cx="1991444" cy="656762"/>
          </a:xfrm>
          <a:prstGeom prst="straightConnector1">
            <a:avLst/>
          </a:prstGeom>
          <a:ln w="38100" cmpd="sng">
            <a:solidFill>
              <a:srgbClr val="F79646"/>
            </a:solidFill>
            <a:tailEnd type="arrow"/>
          </a:ln>
          <a:effectLst/>
        </p:spPr>
        <p:style>
          <a:lnRef idx="2">
            <a:schemeClr val="accent1"/>
          </a:lnRef>
          <a:fillRef idx="0">
            <a:schemeClr val="accent1"/>
          </a:fillRef>
          <a:effectRef idx="1">
            <a:schemeClr val="accent1"/>
          </a:effectRef>
          <a:fontRef idx="minor">
            <a:schemeClr val="tx1"/>
          </a:fontRef>
        </p:style>
      </p:cxnSp>
      <p:sp>
        <p:nvSpPr>
          <p:cNvPr id="6" name="TextBox 5"/>
          <p:cNvSpPr txBox="1"/>
          <p:nvPr/>
        </p:nvSpPr>
        <p:spPr>
          <a:xfrm>
            <a:off x="330116" y="3377613"/>
            <a:ext cx="3614967" cy="400110"/>
          </a:xfrm>
          <a:prstGeom prst="rect">
            <a:avLst/>
          </a:prstGeom>
          <a:solidFill>
            <a:schemeClr val="bg2"/>
          </a:solidFill>
          <a:ln>
            <a:noFill/>
          </a:ln>
          <a:effectLst/>
        </p:spPr>
        <p:txBody>
          <a:bodyPr wrap="square" rtlCol="0">
            <a:spAutoFit/>
          </a:bodyPr>
          <a:lstStyle/>
          <a:p>
            <a:pPr algn="ctr"/>
            <a:r>
              <a:rPr lang="en-US" sz="2000" b="1" dirty="0" smtClean="0">
                <a:solidFill>
                  <a:srgbClr val="77933C"/>
                </a:solidFill>
              </a:rPr>
              <a:t>VERY UNLIKELY</a:t>
            </a:r>
            <a:endParaRPr lang="en-US" sz="2000" b="1" dirty="0">
              <a:solidFill>
                <a:srgbClr val="77933C"/>
              </a:solidFill>
            </a:endParaRPr>
          </a:p>
        </p:txBody>
      </p:sp>
      <p:sp>
        <p:nvSpPr>
          <p:cNvPr id="10" name="TextBox 9"/>
          <p:cNvSpPr txBox="1"/>
          <p:nvPr/>
        </p:nvSpPr>
        <p:spPr>
          <a:xfrm>
            <a:off x="330116" y="4123814"/>
            <a:ext cx="3614967" cy="1754327"/>
          </a:xfrm>
          <a:prstGeom prst="rect">
            <a:avLst/>
          </a:prstGeom>
          <a:noFill/>
        </p:spPr>
        <p:txBody>
          <a:bodyPr wrap="square" rtlCol="0">
            <a:spAutoFit/>
          </a:bodyPr>
          <a:lstStyle/>
          <a:p>
            <a:r>
              <a:rPr lang="en-US" dirty="0"/>
              <a:t>o</a:t>
            </a:r>
            <a:r>
              <a:rPr lang="en-US" dirty="0" smtClean="0"/>
              <a:t>ne-lobbed V profiles due to gradients have half width of the intensity profile</a:t>
            </a:r>
          </a:p>
          <a:p>
            <a:endParaRPr lang="en-US" dirty="0"/>
          </a:p>
          <a:p>
            <a:r>
              <a:rPr lang="en-US" dirty="0"/>
              <a:t>o</a:t>
            </a:r>
            <a:r>
              <a:rPr lang="en-US" dirty="0" smtClean="0"/>
              <a:t>ur observed V profiles are as broad as the intensity</a:t>
            </a:r>
            <a:endParaRPr lang="en-US" dirty="0"/>
          </a:p>
        </p:txBody>
      </p:sp>
      <p:sp>
        <p:nvSpPr>
          <p:cNvPr id="11" name="TextBox 10"/>
          <p:cNvSpPr txBox="1"/>
          <p:nvPr/>
        </p:nvSpPr>
        <p:spPr>
          <a:xfrm>
            <a:off x="4441820" y="1856157"/>
            <a:ext cx="4354227" cy="1015663"/>
          </a:xfrm>
          <a:prstGeom prst="rect">
            <a:avLst/>
          </a:prstGeom>
          <a:noFill/>
        </p:spPr>
        <p:txBody>
          <a:bodyPr wrap="none" rtlCol="0">
            <a:spAutoFit/>
          </a:bodyPr>
          <a:lstStyle/>
          <a:p>
            <a:pPr algn="ctr"/>
            <a:r>
              <a:rPr lang="en-US" sz="2000" dirty="0"/>
              <a:t>a</a:t>
            </a:r>
            <a:r>
              <a:rPr lang="en-US" sz="2000" dirty="0" smtClean="0"/>
              <a:t>tomic orientation</a:t>
            </a:r>
          </a:p>
          <a:p>
            <a:pPr algn="ctr"/>
            <a:r>
              <a:rPr lang="en-US" sz="2000" dirty="0" smtClean="0"/>
              <a:t>(population imbalance of </a:t>
            </a:r>
            <a:r>
              <a:rPr lang="en-US" sz="2000" dirty="0" err="1" smtClean="0"/>
              <a:t>σ</a:t>
            </a:r>
            <a:r>
              <a:rPr lang="en-US" sz="2000" dirty="0" smtClean="0"/>
              <a:t> components</a:t>
            </a:r>
          </a:p>
          <a:p>
            <a:pPr algn="ctr"/>
            <a:r>
              <a:rPr lang="en-US" sz="2000" dirty="0" smtClean="0">
                <a:sym typeface="Wingdings"/>
              </a:rPr>
              <a:t> symmetric contribution to Stokes V</a:t>
            </a:r>
            <a:r>
              <a:rPr lang="en-US" sz="2000" dirty="0" smtClean="0"/>
              <a:t>)</a:t>
            </a:r>
          </a:p>
        </p:txBody>
      </p:sp>
    </p:spTree>
    <p:extLst>
      <p:ext uri="{BB962C8B-B14F-4D97-AF65-F5344CB8AC3E}">
        <p14:creationId xmlns:p14="http://schemas.microsoft.com/office/powerpoint/2010/main" val="327484381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435482" y="799285"/>
            <a:ext cx="4660300" cy="400110"/>
          </a:xfrm>
          <a:prstGeom prst="rect">
            <a:avLst/>
          </a:prstGeom>
          <a:solidFill>
            <a:srgbClr val="FFFFFF"/>
          </a:solidFill>
        </p:spPr>
        <p:txBody>
          <a:bodyPr wrap="none" rtlCol="0">
            <a:spAutoFit/>
          </a:bodyPr>
          <a:lstStyle/>
          <a:p>
            <a:r>
              <a:rPr lang="en-US" sz="2000" b="1" dirty="0">
                <a:solidFill>
                  <a:srgbClr val="F79646"/>
                </a:solidFill>
              </a:rPr>
              <a:t>h</a:t>
            </a:r>
            <a:r>
              <a:rPr lang="en-US" sz="2000" b="1" dirty="0" smtClean="0">
                <a:solidFill>
                  <a:srgbClr val="F79646"/>
                </a:solidFill>
              </a:rPr>
              <a:t>ow to interpret net circular </a:t>
            </a:r>
            <a:r>
              <a:rPr lang="en-US" sz="2000" b="1" dirty="0" err="1" smtClean="0">
                <a:solidFill>
                  <a:srgbClr val="F79646"/>
                </a:solidFill>
              </a:rPr>
              <a:t>polarisation</a:t>
            </a:r>
            <a:r>
              <a:rPr lang="en-US" sz="2000" b="1" dirty="0" smtClean="0">
                <a:solidFill>
                  <a:srgbClr val="F79646"/>
                </a:solidFill>
              </a:rPr>
              <a:t>?</a:t>
            </a:r>
            <a:endParaRPr lang="en-US" sz="2000" b="1" dirty="0">
              <a:solidFill>
                <a:srgbClr val="F79646"/>
              </a:solidFill>
            </a:endParaRPr>
          </a:p>
        </p:txBody>
      </p:sp>
      <p:sp>
        <p:nvSpPr>
          <p:cNvPr id="3" name="TextBox 2"/>
          <p:cNvSpPr txBox="1"/>
          <p:nvPr/>
        </p:nvSpPr>
        <p:spPr>
          <a:xfrm>
            <a:off x="342890" y="1856157"/>
            <a:ext cx="3589419" cy="1631216"/>
          </a:xfrm>
          <a:prstGeom prst="rect">
            <a:avLst/>
          </a:prstGeom>
          <a:noFill/>
        </p:spPr>
        <p:txBody>
          <a:bodyPr wrap="none" rtlCol="0">
            <a:spAutoFit/>
          </a:bodyPr>
          <a:lstStyle/>
          <a:p>
            <a:pPr algn="ctr"/>
            <a:r>
              <a:rPr lang="en-US" sz="2000" dirty="0" smtClean="0"/>
              <a:t>Zeeman effect</a:t>
            </a:r>
          </a:p>
          <a:p>
            <a:pPr algn="ctr"/>
            <a:r>
              <a:rPr lang="en-US" sz="2000" dirty="0" smtClean="0"/>
              <a:t>+</a:t>
            </a:r>
          </a:p>
          <a:p>
            <a:pPr algn="ctr"/>
            <a:r>
              <a:rPr lang="en-US" sz="2000" dirty="0" err="1" smtClean="0"/>
              <a:t>radiative</a:t>
            </a:r>
            <a:r>
              <a:rPr lang="en-US" sz="2000" dirty="0" smtClean="0"/>
              <a:t> transfer effects</a:t>
            </a:r>
          </a:p>
          <a:p>
            <a:pPr algn="ctr"/>
            <a:r>
              <a:rPr lang="en-US" sz="2000" dirty="0" smtClean="0"/>
              <a:t>(gradients of vel. and mag. Field)</a:t>
            </a:r>
          </a:p>
          <a:p>
            <a:pPr algn="ctr"/>
            <a:endParaRPr lang="en-US" sz="2000" dirty="0"/>
          </a:p>
        </p:txBody>
      </p:sp>
      <p:cxnSp>
        <p:nvCxnSpPr>
          <p:cNvPr id="7" name="Straight Arrow Connector 6"/>
          <p:cNvCxnSpPr>
            <a:stCxn id="2" idx="2"/>
            <a:endCxn id="3" idx="0"/>
          </p:cNvCxnSpPr>
          <p:nvPr/>
        </p:nvCxnSpPr>
        <p:spPr>
          <a:xfrm flipH="1">
            <a:off x="2137600" y="1199395"/>
            <a:ext cx="2628032" cy="656762"/>
          </a:xfrm>
          <a:prstGeom prst="straightConnector1">
            <a:avLst/>
          </a:prstGeom>
          <a:ln w="38100" cmpd="sng">
            <a:solidFill>
              <a:srgbClr val="F79646"/>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9" name="Straight Arrow Connector 8"/>
          <p:cNvCxnSpPr>
            <a:stCxn id="2" idx="2"/>
          </p:cNvCxnSpPr>
          <p:nvPr/>
        </p:nvCxnSpPr>
        <p:spPr>
          <a:xfrm>
            <a:off x="4765632" y="1199395"/>
            <a:ext cx="1991444" cy="656762"/>
          </a:xfrm>
          <a:prstGeom prst="straightConnector1">
            <a:avLst/>
          </a:prstGeom>
          <a:ln w="38100" cmpd="sng">
            <a:solidFill>
              <a:srgbClr val="F79646"/>
            </a:solidFill>
            <a:tailEnd type="arrow"/>
          </a:ln>
          <a:effectLst/>
        </p:spPr>
        <p:style>
          <a:lnRef idx="2">
            <a:schemeClr val="accent1"/>
          </a:lnRef>
          <a:fillRef idx="0">
            <a:schemeClr val="accent1"/>
          </a:fillRef>
          <a:effectRef idx="1">
            <a:schemeClr val="accent1"/>
          </a:effectRef>
          <a:fontRef idx="minor">
            <a:schemeClr val="tx1"/>
          </a:fontRef>
        </p:style>
      </p:cxnSp>
      <p:sp>
        <p:nvSpPr>
          <p:cNvPr id="6" name="TextBox 5"/>
          <p:cNvSpPr txBox="1"/>
          <p:nvPr/>
        </p:nvSpPr>
        <p:spPr>
          <a:xfrm>
            <a:off x="330116" y="3377613"/>
            <a:ext cx="3614967" cy="400110"/>
          </a:xfrm>
          <a:prstGeom prst="rect">
            <a:avLst/>
          </a:prstGeom>
          <a:solidFill>
            <a:srgbClr val="EEECE1"/>
          </a:solidFill>
          <a:ln>
            <a:noFill/>
          </a:ln>
          <a:effectLst/>
        </p:spPr>
        <p:txBody>
          <a:bodyPr wrap="square" rtlCol="0">
            <a:spAutoFit/>
          </a:bodyPr>
          <a:lstStyle/>
          <a:p>
            <a:pPr algn="ctr"/>
            <a:r>
              <a:rPr lang="en-US" sz="2000" b="1" dirty="0" smtClean="0">
                <a:solidFill>
                  <a:srgbClr val="77933C"/>
                </a:solidFill>
              </a:rPr>
              <a:t>VERY UNLIKELY</a:t>
            </a:r>
            <a:endParaRPr lang="en-US" sz="2000" b="1" dirty="0">
              <a:solidFill>
                <a:srgbClr val="77933C"/>
              </a:solidFill>
            </a:endParaRPr>
          </a:p>
        </p:txBody>
      </p:sp>
      <p:sp>
        <p:nvSpPr>
          <p:cNvPr id="10" name="TextBox 9"/>
          <p:cNvSpPr txBox="1"/>
          <p:nvPr/>
        </p:nvSpPr>
        <p:spPr>
          <a:xfrm>
            <a:off x="330116" y="4123814"/>
            <a:ext cx="3614967" cy="1754327"/>
          </a:xfrm>
          <a:prstGeom prst="rect">
            <a:avLst/>
          </a:prstGeom>
          <a:noFill/>
        </p:spPr>
        <p:txBody>
          <a:bodyPr wrap="square" rtlCol="0">
            <a:spAutoFit/>
          </a:bodyPr>
          <a:lstStyle/>
          <a:p>
            <a:r>
              <a:rPr lang="en-US" dirty="0"/>
              <a:t>o</a:t>
            </a:r>
            <a:r>
              <a:rPr lang="en-US" dirty="0" smtClean="0"/>
              <a:t>ne-lobbed V profiles due to gradients have half width of the intensity profile</a:t>
            </a:r>
          </a:p>
          <a:p>
            <a:endParaRPr lang="en-US" dirty="0"/>
          </a:p>
          <a:p>
            <a:r>
              <a:rPr lang="en-US" dirty="0"/>
              <a:t>o</a:t>
            </a:r>
            <a:r>
              <a:rPr lang="en-US" dirty="0" smtClean="0"/>
              <a:t>ur observed V profiles are as broad as the intensity</a:t>
            </a:r>
            <a:endParaRPr lang="en-US" dirty="0"/>
          </a:p>
        </p:txBody>
      </p:sp>
      <p:sp>
        <p:nvSpPr>
          <p:cNvPr id="8" name="TextBox 7"/>
          <p:cNvSpPr txBox="1"/>
          <p:nvPr/>
        </p:nvSpPr>
        <p:spPr>
          <a:xfrm>
            <a:off x="4402935" y="2966617"/>
            <a:ext cx="4431998" cy="3170099"/>
          </a:xfrm>
          <a:prstGeom prst="rect">
            <a:avLst/>
          </a:prstGeom>
          <a:noFill/>
        </p:spPr>
        <p:txBody>
          <a:bodyPr wrap="square" rtlCol="0">
            <a:spAutoFit/>
          </a:bodyPr>
          <a:lstStyle/>
          <a:p>
            <a:pPr algn="ctr"/>
            <a:r>
              <a:rPr lang="es-ES_tradnl" sz="2000" dirty="0" smtClean="0">
                <a:solidFill>
                  <a:srgbClr val="3366FF"/>
                </a:solidFill>
              </a:rPr>
              <a:t>INVERSION OF 4 STOKES PROFILES</a:t>
            </a:r>
          </a:p>
          <a:p>
            <a:endParaRPr lang="es-ES_tradnl" sz="2000" dirty="0">
              <a:solidFill>
                <a:srgbClr val="3366FF"/>
              </a:solidFill>
            </a:endParaRPr>
          </a:p>
          <a:p>
            <a:r>
              <a:rPr lang="en-US" sz="2000" dirty="0" smtClean="0">
                <a:solidFill>
                  <a:srgbClr val="3366FF"/>
                </a:solidFill>
              </a:rPr>
              <a:t>1) o</a:t>
            </a:r>
            <a:r>
              <a:rPr lang="es-ES_tradnl" sz="2000" dirty="0" err="1" smtClean="0">
                <a:solidFill>
                  <a:srgbClr val="3366FF"/>
                </a:solidFill>
              </a:rPr>
              <a:t>ne</a:t>
            </a:r>
            <a:r>
              <a:rPr lang="es-ES_tradnl" sz="2000" dirty="0" smtClean="0">
                <a:solidFill>
                  <a:srgbClr val="3366FF"/>
                </a:solidFill>
              </a:rPr>
              <a:t> </a:t>
            </a:r>
            <a:r>
              <a:rPr lang="es-ES_tradnl" sz="2000" dirty="0" err="1" smtClean="0">
                <a:solidFill>
                  <a:srgbClr val="3366FF"/>
                </a:solidFill>
              </a:rPr>
              <a:t>slab</a:t>
            </a:r>
            <a:r>
              <a:rPr lang="es-ES_tradnl" sz="2000" dirty="0" smtClean="0">
                <a:solidFill>
                  <a:srgbClr val="3366FF"/>
                </a:solidFill>
              </a:rPr>
              <a:t> </a:t>
            </a:r>
            <a:r>
              <a:rPr lang="es-ES_tradnl" sz="2000" dirty="0" err="1" smtClean="0">
                <a:solidFill>
                  <a:srgbClr val="3366FF"/>
                </a:solidFill>
              </a:rPr>
              <a:t>with</a:t>
            </a:r>
            <a:r>
              <a:rPr lang="es-ES_tradnl" sz="2000" dirty="0" smtClean="0">
                <a:solidFill>
                  <a:srgbClr val="3366FF"/>
                </a:solidFill>
              </a:rPr>
              <a:t> </a:t>
            </a:r>
            <a:r>
              <a:rPr lang="es-ES_tradnl" sz="2000" dirty="0" err="1" smtClean="0">
                <a:solidFill>
                  <a:srgbClr val="3366FF"/>
                </a:solidFill>
              </a:rPr>
              <a:t>constant</a:t>
            </a:r>
            <a:r>
              <a:rPr lang="es-ES_tradnl" sz="2000" dirty="0" smtClean="0">
                <a:solidFill>
                  <a:srgbClr val="3366FF"/>
                </a:solidFill>
              </a:rPr>
              <a:t> </a:t>
            </a:r>
            <a:r>
              <a:rPr lang="es-ES_tradnl" sz="2000" dirty="0" err="1" smtClean="0">
                <a:solidFill>
                  <a:srgbClr val="3366FF"/>
                </a:solidFill>
              </a:rPr>
              <a:t>properties</a:t>
            </a:r>
            <a:endParaRPr lang="es-ES_tradnl" sz="2000" dirty="0" smtClean="0">
              <a:solidFill>
                <a:srgbClr val="3366FF"/>
              </a:solidFill>
            </a:endParaRPr>
          </a:p>
          <a:p>
            <a:pPr marL="457200" indent="-457200">
              <a:buAutoNum type="arabicParenR"/>
            </a:pPr>
            <a:endParaRPr lang="es-ES_tradnl" sz="2000" dirty="0" smtClean="0">
              <a:solidFill>
                <a:srgbClr val="3366FF"/>
              </a:solidFill>
            </a:endParaRPr>
          </a:p>
          <a:p>
            <a:r>
              <a:rPr lang="es-ES_tradnl" sz="2000" dirty="0" smtClean="0">
                <a:solidFill>
                  <a:srgbClr val="3366FF"/>
                </a:solidFill>
              </a:rPr>
              <a:t>2) 1 + </a:t>
            </a:r>
            <a:r>
              <a:rPr lang="es-ES_tradnl" sz="2000" dirty="0" err="1" smtClean="0">
                <a:solidFill>
                  <a:srgbClr val="3366FF"/>
                </a:solidFill>
              </a:rPr>
              <a:t>atomic</a:t>
            </a:r>
            <a:r>
              <a:rPr lang="es-ES_tradnl" sz="2000" dirty="0" smtClean="0">
                <a:solidFill>
                  <a:srgbClr val="3366FF"/>
                </a:solidFill>
              </a:rPr>
              <a:t> </a:t>
            </a:r>
            <a:r>
              <a:rPr lang="es-ES_tradnl" sz="2000" dirty="0" err="1" smtClean="0">
                <a:solidFill>
                  <a:srgbClr val="3366FF"/>
                </a:solidFill>
              </a:rPr>
              <a:t>orientation</a:t>
            </a:r>
            <a:endParaRPr lang="es-ES_tradnl" sz="2000" dirty="0" smtClean="0">
              <a:solidFill>
                <a:srgbClr val="3366FF"/>
              </a:solidFill>
            </a:endParaRPr>
          </a:p>
          <a:p>
            <a:endParaRPr lang="es-ES_tradnl" sz="2000" dirty="0" smtClean="0">
              <a:solidFill>
                <a:srgbClr val="3366FF"/>
              </a:solidFill>
            </a:endParaRPr>
          </a:p>
          <a:p>
            <a:r>
              <a:rPr lang="es-ES_tradnl" sz="2000" dirty="0" smtClean="0">
                <a:solidFill>
                  <a:srgbClr val="3366FF"/>
                </a:solidFill>
              </a:rPr>
              <a:t>3) </a:t>
            </a:r>
            <a:r>
              <a:rPr lang="en-US" sz="2000" dirty="0">
                <a:solidFill>
                  <a:srgbClr val="3366FF"/>
                </a:solidFill>
              </a:rPr>
              <a:t>t</a:t>
            </a:r>
            <a:r>
              <a:rPr lang="es-ES_tradnl" sz="2000" dirty="0" err="1" smtClean="0">
                <a:solidFill>
                  <a:srgbClr val="3366FF"/>
                </a:solidFill>
              </a:rPr>
              <a:t>wo</a:t>
            </a:r>
            <a:r>
              <a:rPr lang="es-ES_tradnl" sz="2000" dirty="0" smtClean="0">
                <a:solidFill>
                  <a:srgbClr val="3366FF"/>
                </a:solidFill>
              </a:rPr>
              <a:t> </a:t>
            </a:r>
            <a:r>
              <a:rPr lang="es-ES_tradnl" sz="2000" dirty="0" err="1" smtClean="0">
                <a:solidFill>
                  <a:srgbClr val="3366FF"/>
                </a:solidFill>
              </a:rPr>
              <a:t>slab</a:t>
            </a:r>
            <a:r>
              <a:rPr lang="es-ES_tradnl" sz="2000" dirty="0" smtClean="0">
                <a:solidFill>
                  <a:srgbClr val="3366FF"/>
                </a:solidFill>
              </a:rPr>
              <a:t> </a:t>
            </a:r>
            <a:r>
              <a:rPr lang="es-ES_tradnl" sz="2000" dirty="0" err="1" smtClean="0">
                <a:solidFill>
                  <a:srgbClr val="3366FF"/>
                </a:solidFill>
              </a:rPr>
              <a:t>along</a:t>
            </a:r>
            <a:r>
              <a:rPr lang="es-ES_tradnl" sz="2000" dirty="0" smtClean="0">
                <a:solidFill>
                  <a:srgbClr val="3366FF"/>
                </a:solidFill>
              </a:rPr>
              <a:t> </a:t>
            </a:r>
            <a:r>
              <a:rPr lang="es-ES_tradnl" sz="2000" dirty="0" err="1" smtClean="0">
                <a:solidFill>
                  <a:srgbClr val="3366FF"/>
                </a:solidFill>
              </a:rPr>
              <a:t>the</a:t>
            </a:r>
            <a:r>
              <a:rPr lang="es-ES_tradnl" sz="2000" dirty="0" smtClean="0">
                <a:solidFill>
                  <a:srgbClr val="3366FF"/>
                </a:solidFill>
              </a:rPr>
              <a:t> LOS </a:t>
            </a:r>
            <a:r>
              <a:rPr lang="es-ES_tradnl" sz="2000" dirty="0" err="1" smtClean="0">
                <a:solidFill>
                  <a:srgbClr val="3366FF"/>
                </a:solidFill>
              </a:rPr>
              <a:t>with</a:t>
            </a:r>
            <a:r>
              <a:rPr lang="es-ES_tradnl" sz="2000" dirty="0" smtClean="0">
                <a:solidFill>
                  <a:srgbClr val="3366FF"/>
                </a:solidFill>
              </a:rPr>
              <a:t> </a:t>
            </a:r>
            <a:r>
              <a:rPr lang="es-ES_tradnl" sz="2000" dirty="0" err="1" smtClean="0">
                <a:solidFill>
                  <a:srgbClr val="3366FF"/>
                </a:solidFill>
              </a:rPr>
              <a:t>constant</a:t>
            </a:r>
            <a:r>
              <a:rPr lang="es-ES_tradnl" sz="2000" dirty="0" smtClean="0">
                <a:solidFill>
                  <a:srgbClr val="3366FF"/>
                </a:solidFill>
              </a:rPr>
              <a:t>   </a:t>
            </a:r>
          </a:p>
          <a:p>
            <a:r>
              <a:rPr lang="es-ES_tradnl" sz="2000" dirty="0">
                <a:solidFill>
                  <a:srgbClr val="3366FF"/>
                </a:solidFill>
              </a:rPr>
              <a:t> </a:t>
            </a:r>
            <a:r>
              <a:rPr lang="es-ES_tradnl" sz="2000" dirty="0" smtClean="0">
                <a:solidFill>
                  <a:srgbClr val="3366FF"/>
                </a:solidFill>
              </a:rPr>
              <a:t>   </a:t>
            </a:r>
            <a:r>
              <a:rPr lang="es-ES_tradnl" sz="2000" dirty="0" err="1" smtClean="0">
                <a:solidFill>
                  <a:srgbClr val="3366FF"/>
                </a:solidFill>
              </a:rPr>
              <a:t>properties</a:t>
            </a:r>
            <a:endParaRPr lang="es-ES_tradnl" sz="2000" dirty="0" smtClean="0">
              <a:solidFill>
                <a:srgbClr val="3366FF"/>
              </a:solidFill>
            </a:endParaRPr>
          </a:p>
          <a:p>
            <a:endParaRPr lang="es-ES_tradnl" sz="2000" dirty="0" smtClean="0">
              <a:solidFill>
                <a:srgbClr val="3366FF"/>
              </a:solidFill>
            </a:endParaRPr>
          </a:p>
          <a:p>
            <a:r>
              <a:rPr lang="es-ES_tradnl" sz="2000" dirty="0" smtClean="0">
                <a:solidFill>
                  <a:srgbClr val="3366FF"/>
                </a:solidFill>
              </a:rPr>
              <a:t>4) 3 + </a:t>
            </a:r>
            <a:r>
              <a:rPr lang="es-ES_tradnl" sz="2000" dirty="0" err="1" smtClean="0">
                <a:solidFill>
                  <a:srgbClr val="3366FF"/>
                </a:solidFill>
              </a:rPr>
              <a:t>atomic</a:t>
            </a:r>
            <a:r>
              <a:rPr lang="es-ES_tradnl" sz="2000" dirty="0" smtClean="0">
                <a:solidFill>
                  <a:srgbClr val="3366FF"/>
                </a:solidFill>
              </a:rPr>
              <a:t> </a:t>
            </a:r>
            <a:r>
              <a:rPr lang="es-ES_tradnl" sz="2000" dirty="0" err="1" smtClean="0">
                <a:solidFill>
                  <a:srgbClr val="3366FF"/>
                </a:solidFill>
              </a:rPr>
              <a:t>orientation</a:t>
            </a:r>
            <a:endParaRPr lang="en-US" sz="2000" dirty="0">
              <a:solidFill>
                <a:srgbClr val="3366FF"/>
              </a:solidFill>
            </a:endParaRPr>
          </a:p>
        </p:txBody>
      </p:sp>
      <p:sp>
        <p:nvSpPr>
          <p:cNvPr id="11" name="TextBox 10"/>
          <p:cNvSpPr txBox="1"/>
          <p:nvPr/>
        </p:nvSpPr>
        <p:spPr>
          <a:xfrm>
            <a:off x="4441820" y="1856157"/>
            <a:ext cx="4354227" cy="1015663"/>
          </a:xfrm>
          <a:prstGeom prst="rect">
            <a:avLst/>
          </a:prstGeom>
          <a:noFill/>
        </p:spPr>
        <p:txBody>
          <a:bodyPr wrap="none" rtlCol="0">
            <a:spAutoFit/>
          </a:bodyPr>
          <a:lstStyle/>
          <a:p>
            <a:pPr algn="ctr"/>
            <a:r>
              <a:rPr lang="en-US" sz="2000" dirty="0"/>
              <a:t>a</a:t>
            </a:r>
            <a:r>
              <a:rPr lang="en-US" sz="2000" dirty="0" smtClean="0"/>
              <a:t>tomic orientation</a:t>
            </a:r>
          </a:p>
          <a:p>
            <a:pPr algn="ctr"/>
            <a:r>
              <a:rPr lang="en-US" sz="2000" dirty="0" smtClean="0"/>
              <a:t>(population imbalance of </a:t>
            </a:r>
            <a:r>
              <a:rPr lang="en-US" sz="2000" dirty="0" err="1" smtClean="0"/>
              <a:t>σ</a:t>
            </a:r>
            <a:r>
              <a:rPr lang="en-US" sz="2000" dirty="0" smtClean="0"/>
              <a:t> components</a:t>
            </a:r>
          </a:p>
          <a:p>
            <a:pPr algn="ctr"/>
            <a:r>
              <a:rPr lang="en-US" sz="2000" dirty="0" smtClean="0">
                <a:sym typeface="Wingdings"/>
              </a:rPr>
              <a:t> symmetric contribution to Stokes V</a:t>
            </a:r>
            <a:r>
              <a:rPr lang="en-US" sz="2000" dirty="0" smtClean="0"/>
              <a:t>)</a:t>
            </a:r>
          </a:p>
        </p:txBody>
      </p:sp>
    </p:spTree>
    <p:extLst>
      <p:ext uri="{BB962C8B-B14F-4D97-AF65-F5344CB8AC3E}">
        <p14:creationId xmlns:p14="http://schemas.microsoft.com/office/powerpoint/2010/main" val="327484381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3166</TotalTime>
  <Words>1984</Words>
  <Application>Microsoft Office PowerPoint</Application>
  <PresentationFormat>On-screen Show (4:3)</PresentationFormat>
  <Paragraphs>434</Paragraphs>
  <Slides>18</Slides>
  <Notes>13</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18</vt:i4>
      </vt:variant>
    </vt:vector>
  </HeadingPairs>
  <TitlesOfParts>
    <vt:vector size="20" baseType="lpstr">
      <vt:lpstr>Office Theme</vt:lpstr>
      <vt:lpstr>Equation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Marian</dc:creator>
  <cp:lastModifiedBy>Art</cp:lastModifiedBy>
  <cp:revision>144</cp:revision>
  <dcterms:created xsi:type="dcterms:W3CDTF">2014-05-02T21:00:57Z</dcterms:created>
  <dcterms:modified xsi:type="dcterms:W3CDTF">2014-05-06T22:12:27Z</dcterms:modified>
</cp:coreProperties>
</file>