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310" r:id="rId2"/>
    <p:sldId id="257" r:id="rId3"/>
    <p:sldId id="311" r:id="rId4"/>
    <p:sldId id="312" r:id="rId5"/>
    <p:sldId id="313" r:id="rId6"/>
    <p:sldId id="259" r:id="rId7"/>
    <p:sldId id="314" r:id="rId8"/>
    <p:sldId id="263" r:id="rId9"/>
    <p:sldId id="319" r:id="rId10"/>
    <p:sldId id="265" r:id="rId11"/>
    <p:sldId id="266" r:id="rId12"/>
    <p:sldId id="267" r:id="rId13"/>
    <p:sldId id="268" r:id="rId14"/>
    <p:sldId id="316" r:id="rId15"/>
    <p:sldId id="273" r:id="rId16"/>
    <p:sldId id="276" r:id="rId17"/>
    <p:sldId id="318" r:id="rId18"/>
    <p:sldId id="317" r:id="rId19"/>
    <p:sldId id="279" r:id="rId20"/>
    <p:sldId id="280" r:id="rId21"/>
    <p:sldId id="283" r:id="rId22"/>
    <p:sldId id="284" r:id="rId23"/>
    <p:sldId id="286" r:id="rId24"/>
    <p:sldId id="287" r:id="rId25"/>
    <p:sldId id="288" r:id="rId26"/>
    <p:sldId id="320" r:id="rId27"/>
    <p:sldId id="322" r:id="rId28"/>
    <p:sldId id="323" r:id="rId29"/>
    <p:sldId id="332" r:id="rId30"/>
    <p:sldId id="333" r:id="rId31"/>
    <p:sldId id="344" r:id="rId32"/>
    <p:sldId id="345" r:id="rId33"/>
    <p:sldId id="346" r:id="rId34"/>
    <p:sldId id="347" r:id="rId35"/>
    <p:sldId id="339" r:id="rId36"/>
    <p:sldId id="340" r:id="rId37"/>
    <p:sldId id="341" r:id="rId38"/>
    <p:sldId id="343" r:id="rId39"/>
    <p:sldId id="324" r:id="rId40"/>
    <p:sldId id="299" r:id="rId41"/>
    <p:sldId id="325" r:id="rId42"/>
    <p:sldId id="327" r:id="rId43"/>
    <p:sldId id="328" r:id="rId44"/>
    <p:sldId id="330" r:id="rId45"/>
    <p:sldId id="331" r:id="rId46"/>
    <p:sldId id="285" r:id="rId4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9BE5FF"/>
    <a:srgbClr val="F2B1A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602BB-005E-479A-8D0C-A6A8F9022845}" type="datetimeFigureOut">
              <a:rPr lang="es-ES" smtClean="0"/>
              <a:t>05/05/2014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69694-84DC-407F-9FC0-B75783CFA2C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7169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6A61C-7473-4C04-86CF-951622FA935D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4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9367E-C50B-48D9-8AC4-BA73478E0C6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07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0B195-690F-4CDB-B31F-E3E2A976EB8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93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1625" y="228600"/>
            <a:ext cx="8540750" cy="587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s-ES">
                <a:solidFill>
                  <a:srgbClr val="000000"/>
                </a:solidFill>
              </a:rPr>
              <a:t>Transporte Radiativo en Líneas Moleculares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3C83311F-DBAC-46EF-9837-DE76D121A04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13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6E8130-D167-4B1A-83B9-EE618EF9E86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3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CB204-FCC9-40DA-8BB4-150F67BFDB13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80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51299-2F39-4B96-9DAC-3DE71B116D89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52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ECB2F0-EF4D-4506-91B8-ECEB8002073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31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E7A0A-2E6E-429A-B34C-C352ABD1E8B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719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B4C7D-ECD1-4A3B-B0E6-D6252851601F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48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CFAC1-F2A2-46B8-BE8D-77452279656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35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1CB88-F04F-48F3-AD78-BEADB38ABED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72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Click to edit Master text styles</a:t>
            </a:r>
          </a:p>
          <a:p>
            <a:pPr lvl="1"/>
            <a:r>
              <a:rPr lang="es-ES" smtClean="0"/>
              <a:t>Second level</a:t>
            </a:r>
          </a:p>
          <a:p>
            <a:pPr lvl="2"/>
            <a:r>
              <a:rPr lang="es-ES" smtClean="0"/>
              <a:t>Third level</a:t>
            </a:r>
          </a:p>
          <a:p>
            <a:pPr lvl="3"/>
            <a:r>
              <a:rPr lang="es-ES" smtClean="0"/>
              <a:t>Fourth level</a:t>
            </a:r>
          </a:p>
          <a:p>
            <a:pPr lvl="4"/>
            <a:r>
              <a:rPr lang="es-E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A8C644-59DB-4D5A-992C-6776F0BBD877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15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9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14.xml"/><Relationship Id="rId7" Type="http://schemas.openxmlformats.org/officeDocument/2006/relationships/image" Target="../media/image29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7.xml"/><Relationship Id="rId7" Type="http://schemas.openxmlformats.org/officeDocument/2006/relationships/image" Target="../media/image32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38.wmf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45.jpg"/><Relationship Id="rId7" Type="http://schemas.openxmlformats.org/officeDocument/2006/relationships/image" Target="../media/image4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7.jpeg"/><Relationship Id="rId4" Type="http://schemas.openxmlformats.org/officeDocument/2006/relationships/image" Target="../media/image46.jpg"/><Relationship Id="rId9" Type="http://schemas.openxmlformats.org/officeDocument/2006/relationships/image" Target="../media/image44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/>
          <p:nvPr/>
        </p:nvSpPr>
        <p:spPr>
          <a:xfrm>
            <a:off x="180274" y="705344"/>
            <a:ext cx="8757417" cy="120556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39" tIns="40820" rIns="81639" bIns="40820" anchor="t" anchorCtr="0" compatLnSpc="0">
            <a:spAutoFit/>
          </a:bodyPr>
          <a:lstStyle/>
          <a:p>
            <a:pPr algn="ctr">
              <a:defRPr b="0">
                <a:latin typeface="Verdana" pitchFamily="34"/>
              </a:defRPr>
            </a:pP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WenQuanYi Zen Hei" pitchFamily="2"/>
                <a:cs typeface="Lohit Hindi" pitchFamily="2"/>
              </a:rPr>
              <a:t>Learning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WenQuanYi Zen Hei" pitchFamily="2"/>
                <a:cs typeface="Lohit Hindi" pitchFamily="2"/>
              </a:rPr>
              <a:t> </a:t>
            </a: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WenQuanYi Zen Hei" pitchFamily="2"/>
                <a:cs typeface="Lohit Hindi" pitchFamily="2"/>
              </a:rPr>
              <a:t>from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WenQuanYi Zen Hei" pitchFamily="2"/>
                <a:cs typeface="Lohit Hindi" pitchFamily="2"/>
              </a:rPr>
              <a:t> </a:t>
            </a:r>
          </a:p>
          <a:p>
            <a:pPr algn="ctr">
              <a:defRPr b="0">
                <a:latin typeface="Verdana" pitchFamily="34"/>
              </a:defRPr>
            </a:pP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WenQuanYi Zen Hei" pitchFamily="2"/>
                <a:cs typeface="Lohit Hindi" pitchFamily="2"/>
              </a:rPr>
              <a:t>spectropolarimetric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WenQuanYi Zen Hei" pitchFamily="2"/>
                <a:cs typeface="Lohit Hindi" pitchFamily="2"/>
              </a:rPr>
              <a:t> </a:t>
            </a: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WenQuanYi Zen Hei" pitchFamily="2"/>
                <a:cs typeface="Lohit Hindi" pitchFamily="2"/>
              </a:rPr>
              <a:t>observations</a:t>
            </a:r>
            <a:endParaRPr lang="es-ES" sz="7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WenQuanYi Zen Hei" pitchFamily="2"/>
              <a:cs typeface="Lohit Hindi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3045" y="2924944"/>
            <a:ext cx="3837910" cy="6976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414399" algn="ctr">
              <a:defRPr b="0">
                <a:latin typeface="Verdana" pitchFamily="34"/>
              </a:defRPr>
            </a:pPr>
            <a:r>
              <a:rPr lang="es-ES" sz="3200" b="1" baseline="30000" dirty="0">
                <a:solidFill>
                  <a:srgbClr val="99FF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" pitchFamily="2" charset="0"/>
                <a:ea typeface="Roboto" pitchFamily="2" charset="0"/>
                <a:cs typeface="Lohit Hindi" pitchFamily="2"/>
              </a:rPr>
              <a:t>A. Asensio Ramos</a:t>
            </a:r>
          </a:p>
          <a:p>
            <a:pPr indent="-414399" algn="ctr">
              <a:defRPr b="0">
                <a:latin typeface="Verdana" pitchFamily="34"/>
              </a:defRPr>
            </a:pPr>
            <a:r>
              <a:rPr lang="es-ES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Instituto de Astrofísica de </a:t>
            </a:r>
            <a:r>
              <a:rPr lang="es-ES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Canarias</a:t>
            </a:r>
            <a:endParaRPr lang="es-ES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156176" y="6090192"/>
            <a:ext cx="2729433" cy="369395"/>
            <a:chOff x="5868144" y="6090192"/>
            <a:chExt cx="2729433" cy="36939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144" y="6093296"/>
              <a:ext cx="366291" cy="36629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232827" y="6090192"/>
              <a:ext cx="23647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solidFill>
                    <a:schemeClr val="accent1">
                      <a:lumMod val="50000"/>
                    </a:schemeClr>
                  </a:solidFill>
                  <a:ea typeface="WenQuanYi Zen Hei" pitchFamily="2"/>
                  <a:cs typeface="Lohit Hindi" pitchFamily="2"/>
                </a:rPr>
                <a:t>github.com/</a:t>
              </a:r>
              <a:r>
                <a:rPr lang="es-ES" dirty="0" err="1" smtClean="0">
                  <a:solidFill>
                    <a:schemeClr val="accent1">
                      <a:lumMod val="50000"/>
                    </a:schemeClr>
                  </a:solidFill>
                  <a:ea typeface="WenQuanYi Zen Hei" pitchFamily="2"/>
                  <a:cs typeface="Lohit Hindi" pitchFamily="2"/>
                </a:rPr>
                <a:t>aasensio</a:t>
              </a:r>
              <a:endParaRPr lang="es-ES" dirty="0" smtClean="0">
                <a:solidFill>
                  <a:schemeClr val="accent1">
                    <a:lumMod val="50000"/>
                  </a:schemeClr>
                </a:solidFill>
                <a:ea typeface="WenQuanYi Zen Hei" pitchFamily="2"/>
                <a:cs typeface="Lohit Hindi" pitchFamily="2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541" y="5445224"/>
            <a:ext cx="581559" cy="5815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37398" y="5517232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ea typeface="WenQuanYi Zen Hei" pitchFamily="2"/>
                <a:cs typeface="Lohit Hindi" pitchFamily="2"/>
              </a:rPr>
              <a:t>@</a:t>
            </a:r>
            <a:r>
              <a:rPr lang="es-ES" dirty="0" err="1" smtClean="0">
                <a:solidFill>
                  <a:schemeClr val="accent1">
                    <a:lumMod val="50000"/>
                  </a:schemeClr>
                </a:solidFill>
                <a:ea typeface="WenQuanYi Zen Hei" pitchFamily="2"/>
                <a:cs typeface="Lohit Hindi" pitchFamily="2"/>
              </a:rPr>
              <a:t>aasensior</a:t>
            </a:r>
            <a:endParaRPr lang="es-ES" dirty="0" smtClean="0">
              <a:solidFill>
                <a:schemeClr val="accent1">
                  <a:lumMod val="50000"/>
                </a:schemeClr>
              </a:solidFill>
              <a:ea typeface="WenQuanYi Zen Hei" pitchFamily="2"/>
              <a:cs typeface="Lohit Hindi" pitchFamily="2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869160"/>
            <a:ext cx="422176" cy="4221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564218" y="4869160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ea typeface="WenQuanYi Zen Hei" pitchFamily="2"/>
                <a:cs typeface="Lohit Hindi" pitchFamily="2"/>
              </a:rPr>
              <a:t>aasensio.github.io/blog</a:t>
            </a:r>
          </a:p>
        </p:txBody>
      </p:sp>
    </p:spTree>
    <p:extLst>
      <p:ext uri="{BB962C8B-B14F-4D97-AF65-F5344CB8AC3E}">
        <p14:creationId xmlns:p14="http://schemas.microsoft.com/office/powerpoint/2010/main" val="24558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011949"/>
              </p:ext>
            </p:extLst>
          </p:nvPr>
        </p:nvGraphicFramePr>
        <p:xfrm>
          <a:off x="1785938" y="1328738"/>
          <a:ext cx="5572125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Acrobat Document" r:id="rId3" imgW="5572025" imgH="4200449" progId="AcroExch.Document.7">
                  <p:embed/>
                </p:oleObj>
              </mc:Choice>
              <mc:Fallback>
                <p:oleObj name="Acrobat Document" r:id="rId3" imgW="5572025" imgH="4200449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85938" y="1328738"/>
                        <a:ext cx="5572125" cy="420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309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1772816"/>
            <a:ext cx="871905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Errors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are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Gaussian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You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know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errors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 </a:t>
            </a:r>
            <a:r>
              <a:rPr lang="es-ES" sz="24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it</a:t>
            </a:r>
            <a:r>
              <a:rPr lang="es-ES" sz="24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is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difficult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to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estimate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uncertainties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/>
            </a:r>
            <a:b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</a:b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in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errors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because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errors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are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already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a 2</a:t>
            </a:r>
            <a:r>
              <a:rPr lang="es-ES" sz="2400" baseline="30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nd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order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statistics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  <a:sym typeface="Wingdings" pitchFamily="2" charset="2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  <a:sym typeface="Wingdings" pitchFamily="2" charset="2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Errors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are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only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on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y axis  x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locations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are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given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b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</a:br>
            <a:r>
              <a:rPr lang="es-ES" sz="24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with</a:t>
            </a:r>
            <a:r>
              <a:rPr lang="es-ES" sz="24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infinite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precision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  <a:sym typeface="Wingdings" pitchFamily="2" charset="2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  <a:sym typeface="Wingdings" pitchFamily="2" charset="2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model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includes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truth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116632"/>
            <a:ext cx="55755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Be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aware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of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the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assumptions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62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47" y="685800"/>
            <a:ext cx="6210306" cy="41402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8" name="TextBox 7"/>
          <p:cNvSpPr txBox="1"/>
          <p:nvPr/>
        </p:nvSpPr>
        <p:spPr>
          <a:xfrm>
            <a:off x="2362200" y="5458361"/>
            <a:ext cx="48173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Errors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are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not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Gaussian</a:t>
            </a:r>
            <a:endParaRPr lang="es-ES" sz="20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We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don’t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know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errors</a:t>
            </a:r>
            <a:endParaRPr lang="es-ES" sz="2000" dirty="0">
              <a:solidFill>
                <a:srgbClr val="FFFFFF"/>
              </a:solidFill>
              <a:latin typeface="Roboto Light" pitchFamily="2" charset="0"/>
              <a:ea typeface="Roboto Light" pitchFamily="2" charset="0"/>
              <a:sym typeface="Wingdings" pitchFamily="2" charset="2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Errors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are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also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on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the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x 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axis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The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model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does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not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include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the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truth</a:t>
            </a:r>
            <a:endParaRPr lang="es-ES" sz="20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5029200"/>
            <a:ext cx="4769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Any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of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our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assumptions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might</a:t>
            </a:r>
            <a:r>
              <a:rPr lang="es-ES" sz="20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be </a:t>
            </a:r>
            <a:r>
              <a:rPr lang="es-ES" sz="20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broken</a:t>
            </a:r>
            <a:endParaRPr lang="es-ES" sz="20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955411"/>
            <a:ext cx="2771775" cy="2738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39998" y="116632"/>
            <a:ext cx="6664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What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if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break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the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assumptions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?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9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4206402" cy="31548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4206402" cy="315480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3005706" y="116632"/>
            <a:ext cx="3132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Without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outliers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50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11078" y="116632"/>
            <a:ext cx="2521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With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outliers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844824"/>
            <a:ext cx="4206402" cy="315480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078" y="1842704"/>
            <a:ext cx="4206402" cy="31548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90478" y="5631631"/>
            <a:ext cx="3163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We</a:t>
            </a:r>
            <a:r>
              <a:rPr lang="es-ES" sz="2400" dirty="0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get</a:t>
            </a:r>
            <a:r>
              <a:rPr lang="es-ES" sz="2400" dirty="0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biased</a:t>
            </a:r>
            <a:r>
              <a:rPr lang="es-ES" sz="2400" dirty="0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results</a:t>
            </a:r>
            <a:endParaRPr lang="es-ES" sz="2400" dirty="0" smtClean="0">
              <a:solidFill>
                <a:srgbClr val="F2B1AC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58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8887" y="1268760"/>
            <a:ext cx="7274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If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you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model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data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points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and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outliers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,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you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automatically</a:t>
            </a:r>
            <a:endParaRPr lang="es-ES" sz="20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have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a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generative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model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and a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merit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function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to</a:t>
            </a:r>
            <a:r>
              <a:rPr lang="es-ES" sz="2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0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optimize</a:t>
            </a:r>
            <a:endParaRPr lang="es-ES" sz="20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26" y="2636912"/>
            <a:ext cx="7103269" cy="6786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85481" y="116632"/>
            <a:ext cx="3373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everything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343400"/>
            <a:ext cx="3788569" cy="3976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37" y="5205412"/>
            <a:ext cx="3724275" cy="35718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37731" y="4343400"/>
            <a:ext cx="2348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 err="1" smtClean="0">
                <a:solidFill>
                  <a:srgbClr val="FFFFFF"/>
                </a:solidFill>
              </a:rPr>
              <a:t>points</a:t>
            </a:r>
            <a:r>
              <a:rPr lang="es-ES" sz="2000" dirty="0" smtClean="0">
                <a:solidFill>
                  <a:srgbClr val="FFFFFF"/>
                </a:solidFill>
              </a:rPr>
              <a:t> </a:t>
            </a:r>
            <a:r>
              <a:rPr lang="es-ES" sz="2000" dirty="0" err="1">
                <a:solidFill>
                  <a:srgbClr val="FFFFFF"/>
                </a:solidFill>
              </a:rPr>
              <a:t>from</a:t>
            </a:r>
            <a:r>
              <a:rPr lang="es-ES" sz="2000" dirty="0">
                <a:solidFill>
                  <a:srgbClr val="FFFFFF"/>
                </a:solidFill>
              </a:rPr>
              <a:t> </a:t>
            </a:r>
            <a:r>
              <a:rPr lang="es-ES" sz="2000" dirty="0" err="1">
                <a:solidFill>
                  <a:srgbClr val="FFFFFF"/>
                </a:solidFill>
              </a:rPr>
              <a:t>the</a:t>
            </a:r>
            <a:r>
              <a:rPr lang="es-ES" sz="2000" dirty="0">
                <a:solidFill>
                  <a:srgbClr val="FFFFFF"/>
                </a:solidFill>
              </a:rPr>
              <a:t> line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30962" y="5162490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 err="1">
                <a:solidFill>
                  <a:srgbClr val="FFFFFF"/>
                </a:solidFill>
              </a:rPr>
              <a:t>bad</a:t>
            </a:r>
            <a:r>
              <a:rPr lang="es-ES" sz="2000" dirty="0">
                <a:solidFill>
                  <a:srgbClr val="FFFFFF"/>
                </a:solidFill>
              </a:rPr>
              <a:t> </a:t>
            </a:r>
            <a:r>
              <a:rPr lang="es-ES" sz="2000" dirty="0" err="1">
                <a:solidFill>
                  <a:srgbClr val="FFFFFF"/>
                </a:solidFill>
              </a:rPr>
              <a:t>point</a:t>
            </a:r>
            <a:endParaRPr lang="es-ES" sz="2000" dirty="0">
              <a:solidFill>
                <a:srgbClr val="FFFFFF"/>
              </a:solidFill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4953000" y="4449365"/>
            <a:ext cx="609600" cy="198835"/>
          </a:xfrm>
          <a:prstGeom prst="rightArrow">
            <a:avLst/>
          </a:prstGeom>
          <a:solidFill>
            <a:srgbClr val="99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000">
              <a:solidFill>
                <a:srgbClr val="FFFFFF"/>
              </a:solidFill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4953000" y="5287565"/>
            <a:ext cx="609600" cy="198835"/>
          </a:xfrm>
          <a:prstGeom prst="rightArrow">
            <a:avLst/>
          </a:prstGeom>
          <a:solidFill>
            <a:srgbClr val="99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80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60" y="188640"/>
            <a:ext cx="8852080" cy="33195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466" y="3697966"/>
            <a:ext cx="4241068" cy="282737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1272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8" b="5671"/>
          <a:stretch/>
        </p:blipFill>
        <p:spPr>
          <a:xfrm>
            <a:off x="1393543" y="1700808"/>
            <a:ext cx="6356914" cy="39604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1905245" y="116632"/>
            <a:ext cx="5333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Fitting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He I 10830 Å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profiles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5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/>
          <p:nvPr/>
        </p:nvSpPr>
        <p:spPr>
          <a:xfrm>
            <a:off x="3759171" y="705344"/>
            <a:ext cx="1599624" cy="6444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39" tIns="40820" rIns="81639" bIns="40820" anchor="t" anchorCtr="0" compatLnSpc="0">
            <a:spAutoFit/>
          </a:bodyPr>
          <a:lstStyle/>
          <a:p>
            <a:pPr algn="ctr">
              <a:defRPr b="0">
                <a:latin typeface="Verdana" pitchFamily="34"/>
              </a:defRPr>
            </a:pP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WenQuanYi Zen Hei" pitchFamily="2"/>
                <a:cs typeface="Lohit Hindi" pitchFamily="2"/>
              </a:rPr>
              <a:t>Hazel</a:t>
            </a:r>
            <a:endParaRPr lang="es-ES" sz="7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WenQuanYi Zen Hei" pitchFamily="2"/>
              <a:cs typeface="Lohit Hindi" pitchFamily="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51800"/>
            <a:ext cx="677619" cy="6776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52074" y="3428999"/>
            <a:ext cx="4445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>
                    <a:lumMod val="50000"/>
                  </a:schemeClr>
                </a:solidFill>
                <a:ea typeface="WenQuanYi Zen Hei" pitchFamily="2"/>
                <a:cs typeface="Lohit Hindi" pitchFamily="2"/>
              </a:rPr>
              <a:t>github.com/</a:t>
            </a:r>
            <a:r>
              <a:rPr lang="es-ES" sz="2800" dirty="0" err="1" smtClean="0">
                <a:solidFill>
                  <a:schemeClr val="accent1">
                    <a:lumMod val="50000"/>
                  </a:schemeClr>
                </a:solidFill>
                <a:ea typeface="WenQuanYi Zen Hei" pitchFamily="2"/>
                <a:cs typeface="Lohit Hindi" pitchFamily="2"/>
              </a:rPr>
              <a:t>aasensio</a:t>
            </a:r>
            <a:r>
              <a:rPr lang="es-ES" sz="2800" dirty="0" smtClean="0">
                <a:solidFill>
                  <a:schemeClr val="accent1">
                    <a:lumMod val="50000"/>
                  </a:schemeClr>
                </a:solidFill>
                <a:ea typeface="WenQuanYi Zen Hei" pitchFamily="2"/>
                <a:cs typeface="Lohit Hindi" pitchFamily="2"/>
              </a:rPr>
              <a:t>/</a:t>
            </a:r>
            <a:r>
              <a:rPr lang="es-ES" sz="2800" dirty="0" err="1" smtClean="0">
                <a:solidFill>
                  <a:schemeClr val="accent1">
                    <a:lumMod val="50000"/>
                  </a:schemeClr>
                </a:solidFill>
                <a:ea typeface="WenQuanYi Zen Hei" pitchFamily="2"/>
                <a:cs typeface="Lohit Hindi" pitchFamily="2"/>
              </a:rPr>
              <a:t>hazel</a:t>
            </a:r>
            <a:endParaRPr lang="es-ES" sz="2800" dirty="0" smtClean="0">
              <a:solidFill>
                <a:schemeClr val="accent1">
                  <a:lumMod val="50000"/>
                </a:schemeClr>
              </a:solidFill>
              <a:ea typeface="WenQuanYi Zen Hei" pitchFamily="2"/>
              <a:cs typeface="Lohit Hindi" pitchFamily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0"/>
            <a:ext cx="2267744" cy="2267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65342" y="3975447"/>
            <a:ext cx="1813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1">
                    <a:lumMod val="50000"/>
                  </a:schemeClr>
                </a:solidFill>
                <a:latin typeface="Roboto Light" pitchFamily="2" charset="0"/>
                <a:ea typeface="Roboto Light" pitchFamily="2" charset="0"/>
              </a:rPr>
              <a:t> MIT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latin typeface="Roboto Light" pitchFamily="2" charset="0"/>
                <a:ea typeface="Roboto Light" pitchFamily="2" charset="0"/>
              </a:rPr>
              <a:t>license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18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65088"/>
            <a:ext cx="4695825" cy="671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2984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9223" y="2924944"/>
            <a:ext cx="834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err="1" smtClean="0">
                <a:solidFill>
                  <a:schemeClr val="bg1"/>
                </a:solidFill>
                <a:latin typeface="Roboto" pitchFamily="2" charset="0"/>
              </a:rPr>
              <a:t>Learning</a:t>
            </a:r>
            <a:r>
              <a:rPr lang="es-ES" sz="2800" dirty="0" smtClean="0">
                <a:solidFill>
                  <a:schemeClr val="bg1"/>
                </a:solidFill>
                <a:latin typeface="Roboto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Roboto" pitchFamily="2" charset="0"/>
              </a:rPr>
              <a:t>from</a:t>
            </a:r>
            <a:r>
              <a:rPr lang="es-ES" sz="2800" dirty="0" smtClean="0">
                <a:solidFill>
                  <a:schemeClr val="bg1"/>
                </a:solidFill>
                <a:latin typeface="Roboto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Roboto" pitchFamily="2" charset="0"/>
              </a:rPr>
              <a:t>observations</a:t>
            </a:r>
            <a:r>
              <a:rPr lang="es-ES" sz="2800" dirty="0" smtClean="0">
                <a:solidFill>
                  <a:schemeClr val="bg1"/>
                </a:solidFill>
                <a:latin typeface="Roboto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Roboto" pitchFamily="2" charset="0"/>
              </a:rPr>
              <a:t>is</a:t>
            </a:r>
            <a:r>
              <a:rPr lang="es-ES" sz="2800" dirty="0" smtClean="0">
                <a:solidFill>
                  <a:schemeClr val="bg1"/>
                </a:solidFill>
                <a:latin typeface="Roboto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Roboto" pitchFamily="2" charset="0"/>
              </a:rPr>
              <a:t>an</a:t>
            </a:r>
            <a:r>
              <a:rPr lang="es-ES" sz="2800" dirty="0" smtClean="0">
                <a:solidFill>
                  <a:schemeClr val="bg1"/>
                </a:solidFill>
                <a:latin typeface="Roboto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Roboto" pitchFamily="2" charset="0"/>
              </a:rPr>
              <a:t>ill-posed</a:t>
            </a:r>
            <a:r>
              <a:rPr lang="es-ES" sz="2800" dirty="0" smtClean="0">
                <a:solidFill>
                  <a:schemeClr val="bg1"/>
                </a:solidFill>
                <a:latin typeface="Roboto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Roboto" pitchFamily="2" charset="0"/>
              </a:rPr>
              <a:t>problem</a:t>
            </a:r>
            <a:endParaRPr lang="es-ES" sz="2800" dirty="0" smtClean="0">
              <a:solidFill>
                <a:schemeClr val="bg1"/>
              </a:solidFill>
              <a:latin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38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539552" y="908720"/>
            <a:ext cx="8518977" cy="563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Multi-term atom</a:t>
            </a: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endParaRPr lang="en-GB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n-GB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Simplified but realistic </a:t>
            </a:r>
            <a:r>
              <a:rPr lang="en-GB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radiative</a:t>
            </a:r>
            <a:r>
              <a:rPr lang="en-GB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transfer </a:t>
            </a:r>
            <a:r>
              <a:rPr lang="en-GB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effects</a:t>
            </a: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endParaRPr lang="en-GB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n-GB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One or two components (along LOS or inside pixel)</a:t>
            </a: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endParaRPr lang="en-GB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n-GB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Magneto-optical effects</a:t>
            </a: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endParaRPr lang="en-GB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MIT license</a:t>
            </a:r>
          </a:p>
          <a:p>
            <a:pPr>
              <a:lnSpc>
                <a:spcPct val="100000"/>
              </a:lnSpc>
              <a:buClr>
                <a:srgbClr val="9BE5FF"/>
              </a:buClr>
              <a:buFont typeface="Tahoma" pitchFamily="32" charset="0"/>
              <a:buChar char="•"/>
            </a:pPr>
            <a:endParaRPr lang="en-GB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BE5FF"/>
              </a:buClr>
              <a:buFont typeface="Tahoma" pitchFamily="32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MPI </a:t>
            </a:r>
            <a:r>
              <a:rPr lang="es-ES" dirty="0" err="1">
                <a:latin typeface="Roboto Light" pitchFamily="2" charset="0"/>
                <a:ea typeface="Roboto Light" pitchFamily="2" charset="0"/>
              </a:rPr>
              <a:t>using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 master-</a:t>
            </a:r>
            <a:r>
              <a:rPr lang="es-ES" dirty="0" err="1">
                <a:latin typeface="Roboto Light" pitchFamily="2" charset="0"/>
                <a:ea typeface="Roboto Light" pitchFamily="2" charset="0"/>
              </a:rPr>
              <a:t>slave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 smtClean="0">
                <a:latin typeface="Roboto Light" pitchFamily="2" charset="0"/>
                <a:ea typeface="Roboto Light" pitchFamily="2" charset="0"/>
              </a:rPr>
              <a:t>scheme</a:t>
            </a:r>
            <a:endParaRPr lang="es-ES" dirty="0" smtClean="0"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BE5FF"/>
              </a:buClr>
              <a:buFont typeface="Tahoma" pitchFamily="32" charset="0"/>
              <a:buChar char="•"/>
            </a:pPr>
            <a:endParaRPr lang="es-ES" dirty="0"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BE5FF"/>
              </a:buClr>
              <a:buFont typeface="Tahoma" pitchFamily="32" charset="0"/>
              <a:buChar char="•"/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>
                <a:latin typeface="Roboto Light" pitchFamily="2" charset="0"/>
                <a:ea typeface="Roboto Light" pitchFamily="2" charset="0"/>
              </a:rPr>
              <a:t>Scales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>
                <a:latin typeface="Roboto Light" pitchFamily="2" charset="0"/>
                <a:ea typeface="Roboto Light" pitchFamily="2" charset="0"/>
              </a:rPr>
              <a:t>almost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>
                <a:latin typeface="Roboto Light" pitchFamily="2" charset="0"/>
                <a:ea typeface="Roboto Light" pitchFamily="2" charset="0"/>
              </a:rPr>
              <a:t>linearly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 N-1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(</a:t>
            </a:r>
            <a:r>
              <a:rPr lang="es-ES" dirty="0" err="1" smtClean="0">
                <a:latin typeface="Roboto Light" pitchFamily="2" charset="0"/>
                <a:ea typeface="Roboto Light" pitchFamily="2" charset="0"/>
              </a:rPr>
              <a:t>tested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 smtClean="0"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up </a:t>
            </a:r>
            <a:r>
              <a:rPr lang="es-ES" dirty="0" err="1">
                <a:latin typeface="Roboto Light" pitchFamily="2" charset="0"/>
                <a:ea typeface="Roboto Light" pitchFamily="2" charset="0"/>
              </a:rPr>
              <a:t>to</a:t>
            </a:r>
            <a:r>
              <a:rPr lang="es-ES" dirty="0">
                <a:latin typeface="Roboto Light" pitchFamily="2" charset="0"/>
                <a:ea typeface="Roboto Light" pitchFamily="2" charset="0"/>
              </a:rPr>
              <a:t> 500 </a:t>
            </a:r>
            <a:r>
              <a:rPr lang="es-ES" dirty="0" err="1" smtClean="0">
                <a:latin typeface="Roboto Light" pitchFamily="2" charset="0"/>
                <a:ea typeface="Roboto Light" pitchFamily="2" charset="0"/>
              </a:rPr>
              <a:t>CPUs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)</a:t>
            </a:r>
          </a:p>
          <a:p>
            <a:pPr>
              <a:buClr>
                <a:srgbClr val="9BE5FF"/>
              </a:buClr>
              <a:buFont typeface="Tahoma" pitchFamily="32" charset="0"/>
              <a:buChar char="•"/>
            </a:pPr>
            <a:endParaRPr lang="es-ES" dirty="0"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BE5FF"/>
              </a:buClr>
              <a:buFont typeface="Tahoma" pitchFamily="32" charset="0"/>
              <a:buChar char="•"/>
            </a:pPr>
            <a:r>
              <a:rPr lang="es-ES" dirty="0" smtClean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 smtClean="0">
                <a:latin typeface="Roboto Light" pitchFamily="2" charset="0"/>
                <a:ea typeface="Roboto Light" pitchFamily="2" charset="0"/>
              </a:rPr>
              <a:t>Python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 smtClean="0">
                <a:latin typeface="Roboto Light" pitchFamily="2" charset="0"/>
                <a:ea typeface="Roboto Light" pitchFamily="2" charset="0"/>
              </a:rPr>
              <a:t>wrapper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 smtClean="0">
                <a:latin typeface="Roboto Light" pitchFamily="2" charset="0"/>
                <a:ea typeface="Roboto Light" pitchFamily="2" charset="0"/>
              </a:rPr>
              <a:t>for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 </a:t>
            </a:r>
            <a:r>
              <a:rPr lang="es-ES" dirty="0" err="1" smtClean="0">
                <a:latin typeface="Roboto Light" pitchFamily="2" charset="0"/>
                <a:ea typeface="Roboto Light" pitchFamily="2" charset="0"/>
              </a:rPr>
              <a:t>synthesis</a:t>
            </a:r>
            <a:endParaRPr lang="es-ES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95200" y="116632"/>
            <a:ext cx="4953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Assumptions</a:t>
            </a:r>
            <a:r>
              <a:rPr lang="es-ES" sz="3200" dirty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+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properties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127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 bwMode="auto">
          <a:xfrm flipV="1">
            <a:off x="827584" y="5805263"/>
            <a:ext cx="1944216" cy="1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3635896" y="3573016"/>
            <a:ext cx="2304256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V="1">
            <a:off x="827584" y="1636189"/>
            <a:ext cx="1944216" cy="1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3635896" y="1052736"/>
            <a:ext cx="2304256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6876256" y="692696"/>
            <a:ext cx="201622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2771799" y="3284984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2p</a:t>
            </a:r>
            <a:r>
              <a:rPr lang="es-ES" sz="2400" baseline="300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3</a:t>
            </a:r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785" y="1405357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3s</a:t>
            </a:r>
            <a:r>
              <a:rPr lang="es-ES" sz="2400" baseline="300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3</a:t>
            </a:r>
            <a:r>
              <a:rPr lang="es-ES" sz="2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S</a:t>
            </a:r>
            <a:endParaRPr lang="es-ES" sz="2400" dirty="0" smtClean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06" y="5574431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2s</a:t>
            </a:r>
            <a:r>
              <a:rPr lang="es-ES" sz="2400" baseline="300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3</a:t>
            </a:r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71800" y="82190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3p</a:t>
            </a:r>
            <a:r>
              <a:rPr lang="es-ES" sz="2400" baseline="300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3</a:t>
            </a:r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12160" y="461863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3d</a:t>
            </a:r>
            <a:r>
              <a:rPr lang="es-ES" sz="2400" baseline="300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3</a:t>
            </a:r>
            <a:r>
              <a:rPr lang="es-ES" sz="2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D</a:t>
            </a:r>
            <a:endParaRPr lang="es-ES" sz="2400" dirty="0" smtClean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1907704" y="1772816"/>
            <a:ext cx="2520280" cy="165618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BE5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1331640" y="1196752"/>
            <a:ext cx="2880320" cy="44359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BE5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H="1">
            <a:off x="5364088" y="821903"/>
            <a:ext cx="2232248" cy="260709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BE5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>
            <a:off x="1691680" y="3746649"/>
            <a:ext cx="2520280" cy="188608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BE5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3005767" y="4710335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10830 Å</a:t>
            </a:r>
          </a:p>
        </p:txBody>
      </p:sp>
    </p:spTree>
    <p:extLst>
      <p:ext uri="{BB962C8B-B14F-4D97-AF65-F5344CB8AC3E}">
        <p14:creationId xmlns:p14="http://schemas.microsoft.com/office/powerpoint/2010/main" val="3684992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53233" y="116632"/>
            <a:ext cx="3637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Forward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modelling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89" y="890630"/>
            <a:ext cx="8852022" cy="491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471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47485" y="116632"/>
            <a:ext cx="4649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Problems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with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inversion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2489" y="1922056"/>
            <a:ext cx="502573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32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Robustness</a:t>
            </a:r>
            <a:endParaRPr lang="es-ES" sz="32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32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32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Sensitivity</a:t>
            </a:r>
            <a:r>
              <a:rPr lang="es-ES" sz="32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32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to</a:t>
            </a:r>
            <a:r>
              <a:rPr lang="es-ES" sz="32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32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parameters</a:t>
            </a:r>
            <a:endParaRPr lang="es-ES" sz="32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32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32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Ambiguities</a:t>
            </a:r>
            <a:endParaRPr lang="es-ES" sz="32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8606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" y="3573016"/>
            <a:ext cx="747712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752599" y="3137718"/>
            <a:ext cx="7683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Font typeface="Tahoma" pitchFamily="32" charset="0"/>
              <a:buNone/>
            </a:pPr>
            <a:r>
              <a:rPr lang="en-GB" sz="1600">
                <a:latin typeface="Roboto" pitchFamily="2" charset="0"/>
                <a:ea typeface="Roboto" pitchFamily="2" charset="0"/>
              </a:rPr>
              <a:t>Step 1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346574" y="3137718"/>
            <a:ext cx="7683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Font typeface="Tahoma" pitchFamily="32" charset="0"/>
              <a:buNone/>
            </a:pPr>
            <a:r>
              <a:rPr lang="en-GB" sz="1600">
                <a:latin typeface="Roboto" pitchFamily="2" charset="0"/>
                <a:ea typeface="Roboto" pitchFamily="2" charset="0"/>
              </a:rPr>
              <a:t>Step 2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6861174" y="3137718"/>
            <a:ext cx="7683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Font typeface="Tahoma" pitchFamily="32" charset="0"/>
              <a:buNone/>
            </a:pPr>
            <a:r>
              <a:rPr lang="en-GB" sz="1600">
                <a:latin typeface="Roboto" pitchFamily="2" charset="0"/>
                <a:ea typeface="Roboto" pitchFamily="2" charset="0"/>
              </a:rPr>
              <a:t>Step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8645" y="116632"/>
            <a:ext cx="5546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Robustness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: 2-step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inversion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8009" y="5877272"/>
            <a:ext cx="3616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DIRECT </a:t>
            </a:r>
            <a:r>
              <a:rPr lang="es-ES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algorithm</a:t>
            </a:r>
            <a:r>
              <a:rPr lang="es-ES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(Jones et al 93)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0517" y="1116905"/>
            <a:ext cx="56829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Global </a:t>
            </a:r>
            <a:r>
              <a:rPr lang="es-ES" sz="2400" dirty="0" err="1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convergence</a:t>
            </a:r>
            <a:r>
              <a:rPr lang="es-ES" sz="2400" dirty="0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sym typeface="Wingdings" pitchFamily="2" charset="2"/>
              </a:rPr>
              <a:t> </a:t>
            </a:r>
            <a:r>
              <a:rPr lang="es-ES" sz="2400" dirty="0" smtClean="0">
                <a:solidFill>
                  <a:srgbClr val="99FF99"/>
                </a:solidFill>
                <a:latin typeface="Roboto" pitchFamily="2" charset="0"/>
                <a:ea typeface="Roboto" pitchFamily="2" charset="0"/>
                <a:sym typeface="Wingdings" pitchFamily="2" charset="2"/>
              </a:rPr>
              <a:t>DIRECT</a:t>
            </a:r>
          </a:p>
          <a:p>
            <a:pPr marL="457200" indent="-457200">
              <a:buFont typeface="+mj-lt"/>
              <a:buAutoNum type="arabicPeriod"/>
            </a:pPr>
            <a:endParaRPr lang="es-ES" sz="2400" dirty="0">
              <a:solidFill>
                <a:srgbClr val="99FF99"/>
              </a:solidFill>
              <a:latin typeface="Roboto" pitchFamily="2" charset="0"/>
              <a:ea typeface="Roboto" pitchFamily="2" charset="0"/>
              <a:sym typeface="Wingdings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dirty="0" err="1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Refinement</a:t>
            </a:r>
            <a:r>
              <a:rPr lang="es-ES" sz="2400" dirty="0" smtClean="0">
                <a:solidFill>
                  <a:srgbClr val="F2B1AC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  <a:sym typeface="Wingdings" pitchFamily="2" charset="2"/>
              </a:rPr>
              <a:t> </a:t>
            </a:r>
            <a:r>
              <a:rPr lang="es-ES" sz="2400" dirty="0" err="1" smtClean="0">
                <a:solidFill>
                  <a:srgbClr val="99FF99"/>
                </a:solidFill>
                <a:latin typeface="Roboto" pitchFamily="2" charset="0"/>
                <a:ea typeface="Roboto" pitchFamily="2" charset="0"/>
              </a:rPr>
              <a:t>Levenberg-Marquardt</a:t>
            </a:r>
            <a:endParaRPr lang="es-ES" sz="2400" dirty="0" smtClean="0">
              <a:solidFill>
                <a:srgbClr val="99FF99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6554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70831" y="116632"/>
            <a:ext cx="6202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Sensitivity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to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parameters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: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cycles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2622105"/>
            <a:ext cx="126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Stokes 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1560" y="4623519"/>
            <a:ext cx="2056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Stokes Q, U, 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6221" y="908720"/>
            <a:ext cx="4291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Modify</a:t>
            </a:r>
            <a:r>
              <a:rPr lang="es-ES" sz="24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weights</a:t>
            </a:r>
            <a:r>
              <a:rPr lang="es-ES" sz="24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and do </a:t>
            </a:r>
            <a:r>
              <a:rPr lang="es-ES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cycles</a:t>
            </a:r>
            <a:endParaRPr lang="es-ES" sz="2400" dirty="0" smtClean="0">
              <a:solidFill>
                <a:srgbClr val="99FF99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2437438"/>
            <a:ext cx="4854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thermodynamical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properties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r>
              <a:rPr lang="es-ES" sz="2400" dirty="0" smtClean="0">
                <a:solidFill>
                  <a:schemeClr val="bg1"/>
                </a:solidFill>
                <a:latin typeface="Symbol" pitchFamily="18" charset="2"/>
                <a:ea typeface="Roboto Light" pitchFamily="2" charset="0"/>
              </a:rPr>
              <a:t>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 </a:t>
            </a:r>
            <a:r>
              <a:rPr lang="es-ES" sz="2400" dirty="0" err="1" smtClean="0">
                <a:solidFill>
                  <a:schemeClr val="bg1"/>
                </a:solidFill>
                <a:latin typeface="Symbol" pitchFamily="18" charset="2"/>
                <a:ea typeface="Roboto Light" pitchFamily="2" charset="0"/>
              </a:rPr>
              <a:t>D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v</a:t>
            </a:r>
            <a:r>
              <a:rPr lang="es-ES" sz="2400" baseline="-250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v</a:t>
            </a:r>
            <a:r>
              <a:rPr lang="es-ES" sz="2400" baseline="-250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Dopp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 …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75856" y="4623518"/>
            <a:ext cx="3871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magnetic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field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vector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2252772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Cycle</a:t>
            </a:r>
            <a:r>
              <a:rPr lang="es-ES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1560" y="4254187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Cycle</a:t>
            </a:r>
            <a:r>
              <a:rPr lang="es-ES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1516239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84784"/>
            <a:ext cx="6096000" cy="432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72794" y="116632"/>
            <a:ext cx="23984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Ambiguities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7935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29528" y="116632"/>
            <a:ext cx="5884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Ambiguities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: off-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limb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approach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632" y="4715832"/>
            <a:ext cx="4695840" cy="5184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65" y="5373216"/>
            <a:ext cx="4656960" cy="5184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64" y="6170160"/>
            <a:ext cx="1423440" cy="2441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6881" y="3903439"/>
            <a:ext cx="7430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In </a:t>
            </a:r>
            <a:r>
              <a:rPr lang="es-ES" sz="24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saturation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regime</a:t>
            </a:r>
            <a:r>
              <a:rPr lang="es-ES" sz="2400" dirty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(</a:t>
            </a:r>
            <a:r>
              <a:rPr lang="es-ES" sz="24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above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~40 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G </a:t>
            </a:r>
            <a:r>
              <a:rPr lang="es-ES" sz="24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for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He I 10830)</a:t>
            </a:r>
            <a:endParaRPr lang="es-ES" sz="2400" dirty="0">
              <a:solidFill>
                <a:srgbClr val="F2B1AC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1180235"/>
            <a:ext cx="78822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 a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first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inversion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Hazel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Saturation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regime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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find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ambiguous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solutions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(&lt;8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)</a:t>
            </a: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702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29528" y="116632"/>
            <a:ext cx="5884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Ambiguities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: off-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limb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approach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646176" y="5032953"/>
            <a:ext cx="3851648" cy="1381312"/>
            <a:chOff x="2103564" y="4715832"/>
            <a:chExt cx="4735908" cy="1698433"/>
          </a:xfrm>
        </p:grpSpPr>
        <p:pic>
          <p:nvPicPr>
            <p:cNvPr id="4" name="Picture 3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632" y="4715832"/>
              <a:ext cx="4695840" cy="51845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3565" y="5373216"/>
              <a:ext cx="4656960" cy="51845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3564" y="6170160"/>
              <a:ext cx="1423440" cy="244105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67544" y="1174100"/>
            <a:ext cx="788228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 a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first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inversion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Hazel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Saturation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regime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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find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ambiguous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solutions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(&lt;8)</a:t>
            </a:r>
          </a:p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For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each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solution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 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use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Hazel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to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refine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inversion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285750" indent="-28575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Now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almost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automatically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Hazel</a:t>
            </a: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BE5FF"/>
              </a:buClr>
            </a:pP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1915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27636" y="116632"/>
            <a:ext cx="4488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Where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to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go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from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here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?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9071" y="1706032"/>
            <a:ext cx="41873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Do full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Bayesian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inversion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>
              <a:buClr>
                <a:srgbClr val="9BE5FF"/>
              </a:buClr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Model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comparison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Inversions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constraints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0793" y="4797152"/>
            <a:ext cx="62424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Model</a:t>
            </a:r>
            <a:r>
              <a:rPr lang="es-ES" sz="24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everything</a:t>
            </a:r>
            <a:r>
              <a:rPr lang="es-ES" sz="24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, </a:t>
            </a:r>
            <a:r>
              <a:rPr lang="es-ES" sz="24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including</a:t>
            </a:r>
            <a:r>
              <a:rPr lang="es-ES" sz="24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systematics</a:t>
            </a:r>
            <a:r>
              <a:rPr lang="es-ES" sz="24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, and</a:t>
            </a:r>
          </a:p>
          <a:p>
            <a:pPr algn="ctr"/>
            <a:r>
              <a:rPr lang="es-ES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integrate</a:t>
            </a:r>
            <a:r>
              <a:rPr lang="es-ES" sz="24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out</a:t>
            </a:r>
            <a:r>
              <a:rPr lang="es-ES" sz="24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nuisance</a:t>
            </a:r>
            <a:r>
              <a:rPr lang="es-ES" sz="24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parameters</a:t>
            </a:r>
            <a:endParaRPr lang="es-ES" sz="2400" dirty="0">
              <a:solidFill>
                <a:srgbClr val="99FF99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2897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4010" y="76200"/>
            <a:ext cx="4515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Follow</a:t>
            </a:r>
            <a:r>
              <a:rPr lang="es-ES" sz="3200" dirty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these</a:t>
            </a:r>
            <a:r>
              <a:rPr lang="es-ES" sz="3200" dirty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four</a:t>
            </a:r>
            <a:r>
              <a:rPr lang="es-ES" sz="3200" dirty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steps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833" y="1484784"/>
            <a:ext cx="7587333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6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Understand</a:t>
            </a: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your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problem</a:t>
            </a:r>
            <a:endParaRPr lang="es-ES" sz="26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endParaRPr lang="es-ES" sz="26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Understand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model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that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‘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generates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’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your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data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endParaRPr lang="es-ES" sz="26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Define a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merit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function</a:t>
            </a:r>
            <a:endParaRPr lang="es-ES" sz="26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endParaRPr lang="es-ES" sz="26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Compute </a:t>
            </a:r>
            <a:r>
              <a:rPr lang="es-ES" sz="26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‘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best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’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fit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by</a:t>
            </a: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optimizing</a:t>
            </a: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or</a:t>
            </a: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sample</a:t>
            </a: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/>
            </a:r>
            <a:b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</a:br>
            <a:r>
              <a:rPr lang="es-ES" sz="26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this</a:t>
            </a:r>
            <a:r>
              <a:rPr lang="es-ES" sz="26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merit</a:t>
            </a:r>
            <a:r>
              <a:rPr lang="es-ES" sz="26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6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function</a:t>
            </a:r>
            <a:endParaRPr lang="es-ES" sz="26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0818" y="5445224"/>
            <a:ext cx="53623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 err="1">
                <a:solidFill>
                  <a:srgbClr val="FFFFFF"/>
                </a:solidFill>
              </a:rPr>
              <a:t>The</a:t>
            </a:r>
            <a:r>
              <a:rPr lang="es-ES" sz="2800" dirty="0">
                <a:solidFill>
                  <a:srgbClr val="FFFFFF"/>
                </a:solidFill>
              </a:rPr>
              <a:t> </a:t>
            </a:r>
            <a:r>
              <a:rPr lang="es-ES" sz="2800" dirty="0" err="1">
                <a:solidFill>
                  <a:srgbClr val="FFFFFF"/>
                </a:solidFill>
              </a:rPr>
              <a:t>solution</a:t>
            </a:r>
            <a:r>
              <a:rPr lang="es-ES" sz="2800" dirty="0">
                <a:solidFill>
                  <a:srgbClr val="FFFFFF"/>
                </a:solidFill>
              </a:rPr>
              <a:t> </a:t>
            </a:r>
            <a:r>
              <a:rPr lang="es-ES" sz="2800" dirty="0" err="1">
                <a:solidFill>
                  <a:srgbClr val="FFFFFF"/>
                </a:solidFill>
              </a:rPr>
              <a:t>to</a:t>
            </a:r>
            <a:r>
              <a:rPr lang="es-ES" sz="2800" dirty="0">
                <a:solidFill>
                  <a:srgbClr val="FFFFFF"/>
                </a:solidFill>
              </a:rPr>
              <a:t> </a:t>
            </a:r>
            <a:r>
              <a:rPr lang="es-ES" sz="2800" dirty="0" err="1">
                <a:solidFill>
                  <a:srgbClr val="FFFFFF"/>
                </a:solidFill>
              </a:rPr>
              <a:t>any</a:t>
            </a:r>
            <a:r>
              <a:rPr lang="es-ES" sz="2800" dirty="0">
                <a:solidFill>
                  <a:srgbClr val="FFFFFF"/>
                </a:solidFill>
              </a:rPr>
              <a:t> </a:t>
            </a:r>
            <a:r>
              <a:rPr lang="es-ES" sz="2800" dirty="0" err="1">
                <a:solidFill>
                  <a:srgbClr val="FFFFFF"/>
                </a:solidFill>
              </a:rPr>
              <a:t>model</a:t>
            </a:r>
            <a:r>
              <a:rPr lang="es-ES" sz="2800" dirty="0">
                <a:solidFill>
                  <a:srgbClr val="FFFFFF"/>
                </a:solidFill>
              </a:rPr>
              <a:t> </a:t>
            </a:r>
            <a:r>
              <a:rPr lang="es-ES" sz="2800" dirty="0" err="1">
                <a:solidFill>
                  <a:srgbClr val="FFFFFF"/>
                </a:solidFill>
              </a:rPr>
              <a:t>fitting</a:t>
            </a:r>
            <a:r>
              <a:rPr lang="es-ES" sz="2800" dirty="0">
                <a:solidFill>
                  <a:srgbClr val="FFFFFF"/>
                </a:solidFill>
              </a:rPr>
              <a:t> </a:t>
            </a:r>
            <a:endParaRPr lang="es-ES" sz="2800" dirty="0" smtClean="0">
              <a:solidFill>
                <a:srgbClr val="FFFF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 smtClean="0">
                <a:solidFill>
                  <a:srgbClr val="FFFFFF"/>
                </a:solidFill>
              </a:rPr>
              <a:t>has </a:t>
            </a:r>
            <a:r>
              <a:rPr lang="es-ES" sz="2800" dirty="0" err="1">
                <a:solidFill>
                  <a:srgbClr val="FFFFFF"/>
                </a:solidFill>
              </a:rPr>
              <a:t>to</a:t>
            </a:r>
            <a:r>
              <a:rPr lang="es-ES" sz="2800" dirty="0">
                <a:solidFill>
                  <a:srgbClr val="FFFFFF"/>
                </a:solidFill>
              </a:rPr>
              <a:t> be </a:t>
            </a:r>
            <a:r>
              <a:rPr lang="es-ES" sz="2800" dirty="0" err="1">
                <a:solidFill>
                  <a:srgbClr val="FFFFFF"/>
                </a:solidFill>
              </a:rPr>
              <a:t>probabilistic</a:t>
            </a:r>
            <a:endParaRPr lang="es-E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97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21974" y="116632"/>
            <a:ext cx="37000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Bayesian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inference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8" t="6311" r="8029"/>
          <a:stretch/>
        </p:blipFill>
        <p:spPr>
          <a:xfrm>
            <a:off x="875763" y="1416676"/>
            <a:ext cx="7534142" cy="43153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64088" y="5733256"/>
            <a:ext cx="3159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PyHazel+PyMultinest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031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5786454"/>
            <a:ext cx="8778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</a:t>
            </a:r>
            <a:r>
              <a:rPr lang="es-E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0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: simple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Gaussian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</a:t>
            </a:r>
            <a:r>
              <a:rPr lang="es-E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1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: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two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Gaussians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of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equal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width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but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unknown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amplitude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ratio</a:t>
            </a: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7763" y="-605705"/>
            <a:ext cx="4248474" cy="7565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4034" y="116632"/>
            <a:ext cx="3635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comparison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86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16126" y="895633"/>
            <a:ext cx="2983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</a:t>
            </a:r>
            <a:r>
              <a:rPr lang="es-E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0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: simple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Gaussian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50306" y="1643050"/>
            <a:ext cx="4243388" cy="934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818" y="4253219"/>
            <a:ext cx="8778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</a:t>
            </a:r>
            <a:r>
              <a:rPr lang="es-E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1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: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two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Gaussians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of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equal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width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but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unknown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amplitude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ratio</a:t>
            </a:r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7158" y="4924128"/>
            <a:ext cx="8546778" cy="8623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54034" y="116632"/>
            <a:ext cx="3635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comparison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7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75756" y="-445897"/>
            <a:ext cx="4392489" cy="78218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4034" y="116632"/>
            <a:ext cx="3635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comparison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65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714348" y="5429264"/>
            <a:ext cx="2362205" cy="1000132"/>
            <a:chOff x="3209927" y="5572140"/>
            <a:chExt cx="1795451" cy="642942"/>
          </a:xfrm>
        </p:grpSpPr>
        <p:pic>
          <p:nvPicPr>
            <p:cNvPr id="5" name="Picture 4" descr="addin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3214678" y="5572140"/>
              <a:ext cx="1790700" cy="255270"/>
            </a:xfrm>
            <a:prstGeom prst="rect">
              <a:avLst/>
            </a:prstGeom>
          </p:spPr>
        </p:pic>
        <p:pic>
          <p:nvPicPr>
            <p:cNvPr id="7" name="Picture 6" descr="addin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3209927" y="5959812"/>
              <a:ext cx="1786890" cy="25527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3571868" y="5500702"/>
            <a:ext cx="5426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ln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R=2.22 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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weak-moderate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evidence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  <a:sym typeface="Wingdings" pitchFamily="2" charset="2"/>
            </a:endParaRPr>
          </a:p>
          <a:p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in favor of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model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  <a:sym typeface="Wingdings" pitchFamily="2" charset="2"/>
              </a:rPr>
              <a:t> 1</a:t>
            </a: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75756" y="-1165978"/>
            <a:ext cx="4392489" cy="78218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54034" y="116632"/>
            <a:ext cx="3635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comparison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6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50" y="1487016"/>
            <a:ext cx="5194300" cy="3886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05655" y="116632"/>
            <a:ext cx="2332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Constraints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v_lambda4340.eps"/>
          <p:cNvPicPr>
            <a:picLocks noChangeAspect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19" y="764704"/>
            <a:ext cx="7774503" cy="53717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1357018" y="116632"/>
            <a:ext cx="6429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Central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stars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of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planetary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nebulae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0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ebulosas_0b5e29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5" t="8572" r="22222" b="12644"/>
          <a:stretch/>
        </p:blipFill>
        <p:spPr>
          <a:xfrm rot="3262645">
            <a:off x="7379700" y="961845"/>
            <a:ext cx="915982" cy="1711481"/>
          </a:xfrm>
          <a:prstGeom prst="ellipse">
            <a:avLst/>
          </a:prstGeom>
        </p:spPr>
      </p:pic>
      <p:pic>
        <p:nvPicPr>
          <p:cNvPr id="9" name="Picture 8" descr="hs-2003-11-a-web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13857" r="7071" b="17213"/>
          <a:stretch/>
        </p:blipFill>
        <p:spPr>
          <a:xfrm rot="14496693">
            <a:off x="7210135" y="4014195"/>
            <a:ext cx="1213860" cy="875704"/>
          </a:xfrm>
          <a:prstGeom prst="ellipse">
            <a:avLst/>
          </a:prstGeom>
        </p:spPr>
      </p:pic>
      <p:pic>
        <p:nvPicPr>
          <p:cNvPr id="10" name="Picture 9" descr="catseye-ngc6543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7" t="15508" r="12037" b="12963"/>
          <a:stretch/>
        </p:blipFill>
        <p:spPr>
          <a:xfrm>
            <a:off x="7228033" y="2570894"/>
            <a:ext cx="1064874" cy="1210657"/>
          </a:xfrm>
          <a:prstGeom prst="ellipse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918231" y="1779570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</a:t>
            </a:r>
            <a:r>
              <a:rPr lang="en-U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1</a:t>
            </a:r>
            <a:r>
              <a:rPr lang="en-U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,μ</a:t>
            </a:r>
            <a:r>
              <a:rPr lang="en-U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1</a:t>
            </a:r>
            <a:endParaRPr lang="en-U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18231" y="2970187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</a:t>
            </a:r>
            <a:r>
              <a:rPr lang="en-U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2</a:t>
            </a:r>
            <a:r>
              <a:rPr lang="en-U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</a:t>
            </a:r>
            <a:r>
              <a:rPr lang="en-U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μ</a:t>
            </a:r>
            <a:r>
              <a:rPr lang="en-US" sz="2400" baseline="-25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2</a:t>
            </a:r>
            <a:endParaRPr lang="en-U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18231" y="4194512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</a:t>
            </a:r>
            <a:r>
              <a:rPr lang="en-U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3</a:t>
            </a:r>
            <a:r>
              <a:rPr lang="en-U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</a:t>
            </a:r>
            <a:r>
              <a:rPr lang="en-U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μ</a:t>
            </a:r>
            <a:r>
              <a:rPr lang="en-US" sz="2400" baseline="-250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3</a:t>
            </a:r>
            <a:endParaRPr lang="en-U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07239" y="2936163"/>
            <a:ext cx="476412" cy="461665"/>
          </a:xfrm>
          <a:prstGeom prst="rect">
            <a:avLst/>
          </a:prstGeom>
          <a:noFill/>
          <a:ln w="28575" cmpd="sng">
            <a:solidFill>
              <a:srgbClr val="99FF99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</a:t>
            </a:r>
            <a:r>
              <a:rPr lang="en-US" sz="2400" baseline="-250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0</a:t>
            </a:r>
            <a:endParaRPr lang="en-U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184309"/>
              </p:ext>
            </p:extLst>
          </p:nvPr>
        </p:nvGraphicFramePr>
        <p:xfrm>
          <a:off x="1189219" y="5662969"/>
          <a:ext cx="3798696" cy="981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6" imgW="1866900" imgH="482600" progId="Equation.3">
                  <p:embed/>
                </p:oleObj>
              </mc:Choice>
              <mc:Fallback>
                <p:oleObj name="Equation" r:id="rId6" imgW="18669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>
                        <a:lum bright="100000"/>
                      </a:blip>
                      <a:stretch>
                        <a:fillRect/>
                      </a:stretch>
                    </p:blipFill>
                    <p:spPr>
                      <a:xfrm>
                        <a:off x="1189219" y="5662969"/>
                        <a:ext cx="3798696" cy="981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" name="Straight Arrow Connector 41"/>
          <p:cNvCxnSpPr/>
          <p:nvPr/>
        </p:nvCxnSpPr>
        <p:spPr>
          <a:xfrm flipV="1">
            <a:off x="1602346" y="2096031"/>
            <a:ext cx="1315885" cy="1070965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602346" y="3166996"/>
            <a:ext cx="1315885" cy="137696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1602346" y="3166996"/>
            <a:ext cx="1315885" cy="1300457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3840440" y="4467453"/>
            <a:ext cx="1315849" cy="0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6487439" y="2011750"/>
            <a:ext cx="580828" cy="7781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6486829" y="3296313"/>
            <a:ext cx="580828" cy="7781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6487439" y="4428475"/>
            <a:ext cx="580828" cy="7781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129794" y="4910543"/>
            <a:ext cx="0" cy="581978"/>
          </a:xfrm>
          <a:prstGeom prst="straightConnector1">
            <a:avLst/>
          </a:prstGeom>
          <a:ln w="28575" cmpd="sng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3840440" y="3296313"/>
            <a:ext cx="1315849" cy="0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840440" y="2019531"/>
            <a:ext cx="1315849" cy="0"/>
          </a:xfrm>
          <a:prstGeom prst="straightConnector1">
            <a:avLst/>
          </a:prstGeom>
          <a:ln w="28575" cmpd="sng">
            <a:solidFill>
              <a:srgbClr val="99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8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720088"/>
              </p:ext>
            </p:extLst>
          </p:nvPr>
        </p:nvGraphicFramePr>
        <p:xfrm>
          <a:off x="5826474" y="5943192"/>
          <a:ext cx="1155964" cy="436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8" imgW="571500" imgH="215900" progId="Equation.3">
                  <p:embed/>
                </p:oleObj>
              </mc:Choice>
              <mc:Fallback>
                <p:oleObj name="Equation" r:id="rId8" imgW="5715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>
                        <a:lum bright="100000"/>
                      </a:blip>
                      <a:stretch>
                        <a:fillRect/>
                      </a:stretch>
                    </p:blipFill>
                    <p:spPr>
                      <a:xfrm>
                        <a:off x="5826474" y="5943192"/>
                        <a:ext cx="1155964" cy="4366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9" name="Straight Arrow Connector 68"/>
          <p:cNvCxnSpPr/>
          <p:nvPr/>
        </p:nvCxnSpPr>
        <p:spPr>
          <a:xfrm>
            <a:off x="3511702" y="4910543"/>
            <a:ext cx="2608524" cy="903266"/>
          </a:xfrm>
          <a:prstGeom prst="straightConnector1">
            <a:avLst/>
          </a:prstGeom>
          <a:ln w="28575" cmpd="sng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218950" y="4054015"/>
            <a:ext cx="1131821" cy="646331"/>
          </a:xfrm>
          <a:prstGeom prst="rect">
            <a:avLst/>
          </a:prstGeom>
          <a:solidFill>
            <a:srgbClr val="9BE5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Model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F</a:t>
            </a:r>
            <a:r>
              <a:rPr lang="en-US" baseline="-25000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V</a:t>
            </a:r>
            <a:endParaRPr lang="en-US" dirty="0">
              <a:solidFill>
                <a:schemeClr val="tx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220072" y="2924944"/>
            <a:ext cx="1131821" cy="646331"/>
          </a:xfrm>
          <a:prstGeom prst="rect">
            <a:avLst/>
          </a:prstGeom>
          <a:solidFill>
            <a:srgbClr val="9BE5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Model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F</a:t>
            </a:r>
            <a:r>
              <a:rPr lang="en-US" baseline="-25000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V</a:t>
            </a:r>
            <a:endParaRPr lang="en-US" dirty="0">
              <a:solidFill>
                <a:schemeClr val="tx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220072" y="1628800"/>
            <a:ext cx="1131821" cy="646331"/>
          </a:xfrm>
          <a:prstGeom prst="rect">
            <a:avLst/>
          </a:prstGeom>
          <a:solidFill>
            <a:srgbClr val="9BE5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Model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F</a:t>
            </a:r>
            <a:r>
              <a:rPr lang="en-US" baseline="-25000" dirty="0" smtClean="0">
                <a:solidFill>
                  <a:schemeClr val="tx1"/>
                </a:solidFill>
                <a:latin typeface="Roboto Light" pitchFamily="2" charset="0"/>
                <a:ea typeface="Roboto Light" pitchFamily="2" charset="0"/>
              </a:rPr>
              <a:t>V</a:t>
            </a:r>
            <a:endParaRPr lang="en-US" dirty="0">
              <a:solidFill>
                <a:schemeClr val="tx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73986" y="116632"/>
            <a:ext cx="5396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Bayesian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hierarchical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96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B0_final.eps"/>
          <p:cNvPicPr>
            <a:picLocks noChangeAspect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07" y="1189782"/>
            <a:ext cx="7188200" cy="50292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1873986" y="116632"/>
            <a:ext cx="5396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Bayesian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hierarchical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22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6962" y="116632"/>
            <a:ext cx="77700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Are solar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tornadoes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and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barbs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the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same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?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t="67500" r="2605" b="12216"/>
          <a:stretch/>
        </p:blipFill>
        <p:spPr>
          <a:xfrm>
            <a:off x="321386" y="1628800"/>
            <a:ext cx="8660087" cy="1523141"/>
          </a:xfrm>
          <a:prstGeom prst="rect">
            <a:avLst/>
          </a:prstGeom>
        </p:spPr>
      </p:pic>
      <p:sp>
        <p:nvSpPr>
          <p:cNvPr id="11" name="TextBox 7"/>
          <p:cNvSpPr/>
          <p:nvPr/>
        </p:nvSpPr>
        <p:spPr>
          <a:xfrm>
            <a:off x="323528" y="3717032"/>
            <a:ext cx="8323901" cy="255176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39" tIns="40820" rIns="81639" bIns="40820" anchor="t" anchorCtr="0" compatLnSpc="0">
            <a:spAutoFit/>
          </a:bodyPr>
          <a:lstStyle/>
          <a:p>
            <a:pPr marL="342900" indent="-342900">
              <a:buClr>
                <a:srgbClr val="9BE5FF"/>
              </a:buClr>
              <a:buSzPct val="100000"/>
              <a:buFont typeface="Arial" pitchFamily="34" charset="0"/>
              <a:buChar char="•"/>
              <a:defRPr b="0">
                <a:latin typeface="Verdana" pitchFamily="34"/>
              </a:defRPr>
            </a:pPr>
            <a:r>
              <a:rPr lang="es-ES" sz="22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Full </a:t>
            </a:r>
            <a:r>
              <a:rPr lang="es-ES" sz="22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Stokes He 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I line at 1083.0 </a:t>
            </a:r>
            <a:r>
              <a:rPr lang="es-ES" sz="22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nm</a:t>
            </a:r>
            <a:r>
              <a:rPr lang="es-ES" sz="22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(VTT+TIP II)</a:t>
            </a:r>
          </a:p>
          <a:p>
            <a:pPr marL="342900" indent="-342900">
              <a:buClr>
                <a:srgbClr val="9BE5FF"/>
              </a:buClr>
              <a:buSzPct val="100000"/>
              <a:buFont typeface="Arial" pitchFamily="34" charset="0"/>
              <a:buChar char="•"/>
              <a:defRPr b="0">
                <a:latin typeface="Verdana" pitchFamily="34"/>
              </a:defRPr>
            </a:pPr>
            <a:endParaRPr lang="es-ES" sz="2200" dirty="0">
              <a:solidFill>
                <a:srgbClr val="99FF99"/>
              </a:solidFill>
              <a:latin typeface="Roboto Light" pitchFamily="2" charset="0"/>
              <a:ea typeface="Roboto Light" pitchFamily="2" charset="0"/>
              <a:cs typeface="Lohit Hindi" pitchFamily="2"/>
            </a:endParaRPr>
          </a:p>
          <a:p>
            <a:pPr marL="342900" lvl="0" indent="-342900">
              <a:buClr>
                <a:srgbClr val="9BE5FF"/>
              </a:buClr>
              <a:buSzPct val="100000"/>
              <a:buFont typeface="Arial" pitchFamily="34" charset="0"/>
              <a:buChar char="•"/>
              <a:defRPr b="0">
                <a:latin typeface="Verdana" pitchFamily="34"/>
              </a:defRPr>
            </a:pP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Imaging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at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the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core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of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the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Hα line </a:t>
            </a:r>
            <a:r>
              <a:rPr lang="es-ES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(VTT - </a:t>
            </a:r>
            <a:r>
              <a:rPr lang="es-ES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diffraction</a:t>
            </a:r>
            <a:r>
              <a:rPr lang="es-ES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limited</a:t>
            </a:r>
            <a:r>
              <a:rPr lang="es-ES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MOMFBD)</a:t>
            </a:r>
          </a:p>
          <a:p>
            <a:pPr marL="342900" lvl="0" indent="-342900">
              <a:buClr>
                <a:srgbClr val="9BE5FF"/>
              </a:buClr>
              <a:buSzPct val="100000"/>
              <a:buFont typeface="Arial" pitchFamily="34" charset="0"/>
              <a:buChar char="•"/>
              <a:defRPr b="0">
                <a:latin typeface="Verdana" pitchFamily="34"/>
              </a:defRPr>
            </a:pPr>
            <a:endParaRPr lang="es-ES" dirty="0">
              <a:solidFill>
                <a:srgbClr val="99FF99"/>
              </a:solidFill>
              <a:latin typeface="Roboto Light" pitchFamily="2" charset="0"/>
              <a:ea typeface="Roboto Light" pitchFamily="2" charset="0"/>
              <a:cs typeface="Lohit Hindi" pitchFamily="2"/>
            </a:endParaRPr>
          </a:p>
          <a:p>
            <a:pPr marL="342900" indent="-342900">
              <a:buClr>
                <a:srgbClr val="9BE5FF"/>
              </a:buClr>
              <a:buSzPct val="100000"/>
              <a:buFont typeface="Arial" pitchFamily="34" charset="0"/>
              <a:buChar char="•"/>
              <a:defRPr b="0">
                <a:latin typeface="Verdana" pitchFamily="34"/>
              </a:defRPr>
            </a:pP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Imaging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at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the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core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of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the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Ca II K </a:t>
            </a:r>
            <a:r>
              <a:rPr lang="es-ES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(VTT - </a:t>
            </a:r>
            <a:r>
              <a:rPr lang="es-ES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diffraction</a:t>
            </a:r>
            <a:r>
              <a:rPr lang="es-ES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limited</a:t>
            </a:r>
            <a:r>
              <a:rPr lang="es-ES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MOMFBD)</a:t>
            </a:r>
            <a:endParaRPr lang="es-ES" dirty="0" smtClean="0">
              <a:solidFill>
                <a:srgbClr val="99FF99"/>
              </a:solidFill>
              <a:latin typeface="Roboto Light" pitchFamily="2" charset="0"/>
              <a:ea typeface="Roboto Light" pitchFamily="2" charset="0"/>
              <a:cs typeface="Lohit Hindi" pitchFamily="2"/>
            </a:endParaRPr>
          </a:p>
          <a:p>
            <a:pPr marL="342900" indent="-342900">
              <a:buClr>
                <a:srgbClr val="9BE5FF"/>
              </a:buClr>
              <a:buSzPct val="100000"/>
              <a:buFont typeface="Arial" pitchFamily="34" charset="0"/>
              <a:buChar char="•"/>
              <a:defRPr b="0">
                <a:latin typeface="Verdana" pitchFamily="34"/>
              </a:defRPr>
            </a:pPr>
            <a:endParaRPr lang="es-ES" dirty="0">
              <a:solidFill>
                <a:srgbClr val="99FF99"/>
              </a:solidFill>
              <a:latin typeface="Roboto Light" pitchFamily="2" charset="0"/>
              <a:ea typeface="Roboto Light" pitchFamily="2" charset="0"/>
              <a:cs typeface="Lohit Hindi" pitchFamily="2"/>
            </a:endParaRPr>
          </a:p>
          <a:p>
            <a:pPr marL="342900" indent="-342900">
              <a:buClr>
                <a:srgbClr val="9BE5FF"/>
              </a:buClr>
              <a:buSzPct val="100000"/>
              <a:buFont typeface="Arial" pitchFamily="34" charset="0"/>
              <a:buChar char="•"/>
              <a:defRPr b="0">
                <a:latin typeface="Verdana" pitchFamily="34"/>
              </a:defRPr>
            </a:pP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Imaging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sz="22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from</a:t>
            </a:r>
            <a:r>
              <a:rPr lang="es-ES" sz="2200" dirty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SDO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11281" y="1052736"/>
            <a:ext cx="5721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C</a:t>
            </a:r>
            <a:r>
              <a:rPr lang="es-ES" sz="24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ore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</a:t>
            </a:r>
            <a:r>
              <a:rPr lang="es-ES" sz="2400" dirty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of </a:t>
            </a:r>
            <a:r>
              <a:rPr lang="es-ES" sz="2400" dirty="0" err="1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the</a:t>
            </a:r>
            <a:r>
              <a:rPr lang="es-ES" sz="2400" dirty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He I line at 1083.0 </a:t>
            </a:r>
            <a:r>
              <a:rPr lang="es-ES" sz="2400" dirty="0" err="1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nm</a:t>
            </a:r>
            <a:r>
              <a:rPr lang="es-ES" sz="2400" dirty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 (~0.8</a:t>
            </a:r>
            <a:r>
              <a:rPr lang="es-ES" sz="24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  <a:cs typeface="Lohit Hindi" pitchFamily="2"/>
              </a:rPr>
              <a:t>’’)</a:t>
            </a:r>
            <a:endParaRPr lang="es-ES" sz="2400" dirty="0">
              <a:solidFill>
                <a:srgbClr val="F2B1AC"/>
              </a:solidFill>
              <a:latin typeface="Roboto Light" pitchFamily="2" charset="0"/>
              <a:ea typeface="Roboto Light" pitchFamily="2" charset="0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1778844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0466" y="76200"/>
            <a:ext cx="48830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Understand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your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problem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1628800"/>
            <a:ext cx="768992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Your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data has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been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obtained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instrument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Your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synthetic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model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might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not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explain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what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you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see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You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are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surely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not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understanding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you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errors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Systematics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…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60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316" y="3363676"/>
            <a:ext cx="8059205" cy="33409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1257122" y="1881986"/>
            <a:ext cx="1594079" cy="803604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es-E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0" t="39710" r="2673" b="11447"/>
          <a:stretch/>
        </p:blipFill>
        <p:spPr>
          <a:xfrm>
            <a:off x="553616" y="3348024"/>
            <a:ext cx="8019040" cy="3367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42" y="946674"/>
            <a:ext cx="3855819" cy="2754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0" t="40361" r="18591" b="9988"/>
          <a:stretch/>
        </p:blipFill>
        <p:spPr>
          <a:xfrm>
            <a:off x="4441365" y="1088146"/>
            <a:ext cx="3979349" cy="20250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257122" y="1970127"/>
            <a:ext cx="1594079" cy="760017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es-ES"/>
          </a:p>
        </p:txBody>
      </p:sp>
      <p:sp>
        <p:nvSpPr>
          <p:cNvPr id="13" name="TextBox 12"/>
          <p:cNvSpPr txBox="1"/>
          <p:nvPr/>
        </p:nvSpPr>
        <p:spPr>
          <a:xfrm>
            <a:off x="1310530" y="116632"/>
            <a:ext cx="6522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Coincidence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with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tornadoes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in AIA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92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611560" y="1669212"/>
            <a:ext cx="7776864" cy="19038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6948" y="1849154"/>
            <a:ext cx="7164372" cy="172386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60" y="4437112"/>
            <a:ext cx="5290717" cy="14822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910" y="5708647"/>
            <a:ext cx="5290717" cy="12487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52244" y="116632"/>
            <a:ext cx="3839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``Vertical’’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solutions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022" y="1196752"/>
            <a:ext cx="2303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Field </a:t>
            </a:r>
            <a:r>
              <a:rPr lang="es-ES_tradnl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inclination</a:t>
            </a:r>
            <a:endParaRPr lang="es-ES" sz="2400" dirty="0" err="1" smtClean="0">
              <a:solidFill>
                <a:srgbClr val="99FF99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13" name="Picture 12" descr="cartoon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976" y="5054798"/>
            <a:ext cx="1436985" cy="127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0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611560" y="1726514"/>
            <a:ext cx="7416824" cy="213453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6" t="-3980" r="3647" b="-3040"/>
          <a:stretch/>
        </p:blipFill>
        <p:spPr>
          <a:xfrm>
            <a:off x="611560" y="1628801"/>
            <a:ext cx="7290160" cy="22322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213" y="4476136"/>
            <a:ext cx="5161407" cy="24150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98168" y="116632"/>
            <a:ext cx="43476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``Horizontal’’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solutions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022" y="1196752"/>
            <a:ext cx="2303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Field </a:t>
            </a:r>
            <a:r>
              <a:rPr lang="es-ES_tradnl" sz="24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inclination</a:t>
            </a:r>
            <a:endParaRPr lang="es-ES" sz="2400" dirty="0" err="1" smtClean="0">
              <a:solidFill>
                <a:srgbClr val="99FF99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20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1360558" y="1340768"/>
            <a:ext cx="6667826" cy="381642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60558" y="1207971"/>
            <a:ext cx="6422883" cy="3854137"/>
            <a:chOff x="1703946" y="1907629"/>
            <a:chExt cx="7080782" cy="424847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03946" y="1907629"/>
              <a:ext cx="7080782" cy="216024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76016" y="4211885"/>
              <a:ext cx="6027064" cy="1944216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683568" y="5454055"/>
            <a:ext cx="8142450" cy="1191752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pPr marL="311045" indent="-311045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Fields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are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statistically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below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20 G</a:t>
            </a:r>
          </a:p>
          <a:p>
            <a:pPr marL="311045" indent="-311045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Some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regions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reach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50-60 G</a:t>
            </a:r>
          </a:p>
          <a:p>
            <a:pPr marL="311045" indent="-311045"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Filamentary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vertical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structures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in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magnetic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field</a:t>
            </a:r>
            <a:r>
              <a:rPr lang="es-ES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strength</a:t>
            </a:r>
            <a:endParaRPr lang="es-ES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97980" y="116632"/>
            <a:ext cx="45480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Magnetic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field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is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robust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3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36726" y="116632"/>
            <a:ext cx="2470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Conclusions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5101" y="1484784"/>
            <a:ext cx="738856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Be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aware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of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your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assumptions</a:t>
            </a:r>
            <a:endParaRPr lang="es-ES_tradnl" sz="28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_tradnl" sz="28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Model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everything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if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possible</a:t>
            </a:r>
            <a:endParaRPr lang="es-ES_tradnl" sz="28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_tradnl" sz="28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Hazel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is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freely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available</a:t>
            </a:r>
            <a:endParaRPr lang="es-ES_tradnl" sz="28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_tradnl" sz="28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Ambiguities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can be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problematic</a:t>
            </a:r>
            <a:endParaRPr lang="es-ES_tradnl" sz="28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endParaRPr lang="es-ES_tradnl" sz="28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Clr>
                <a:srgbClr val="9BE5FF"/>
              </a:buClr>
              <a:buFont typeface="Arial" pitchFamily="34" charset="0"/>
              <a:buChar char="•"/>
            </a:pP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More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work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to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put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chromospheric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inversions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/>
            </a:r>
            <a:b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</a:b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at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level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of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photospheric</a:t>
            </a:r>
            <a:r>
              <a:rPr lang="es-ES_tradnl" sz="2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inversions</a:t>
            </a:r>
            <a:endParaRPr lang="es-ES" sz="2800" dirty="0" err="1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7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68223" y="116632"/>
            <a:ext cx="30075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Announcement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3518" y="4509120"/>
            <a:ext cx="71769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8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IAC Winter </a:t>
            </a:r>
            <a:r>
              <a:rPr lang="es-ES_tradnl" sz="28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School</a:t>
            </a:r>
            <a:r>
              <a:rPr lang="es-ES_tradnl" sz="28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on</a:t>
            </a:r>
            <a:r>
              <a:rPr lang="es-ES_tradnl" sz="28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Bayesian</a:t>
            </a:r>
            <a:r>
              <a:rPr lang="es-ES_tradnl" sz="2800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_tradnl" sz="2800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Astrophysics</a:t>
            </a:r>
            <a:endParaRPr lang="es-ES_tradnl" sz="2800" dirty="0" smtClean="0">
              <a:solidFill>
                <a:srgbClr val="F2B1AC"/>
              </a:solidFill>
              <a:latin typeface="Roboto Light" pitchFamily="2" charset="0"/>
              <a:ea typeface="Roboto Light" pitchFamily="2" charset="0"/>
            </a:endParaRPr>
          </a:p>
          <a:p>
            <a:pPr algn="ctr"/>
            <a:r>
              <a:rPr lang="es-ES_tradnl" sz="28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La Laguna, </a:t>
            </a:r>
            <a:r>
              <a:rPr lang="es-ES_tradnl" sz="2800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November</a:t>
            </a:r>
            <a:r>
              <a:rPr lang="es-ES_tradnl" sz="2800" dirty="0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 3-14, 2014</a:t>
            </a:r>
            <a:endParaRPr lang="es-ES" sz="2800" dirty="0" err="1" smtClean="0">
              <a:solidFill>
                <a:srgbClr val="99FF99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4" y="1114434"/>
            <a:ext cx="8870633" cy="310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46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762001" y="762001"/>
            <a:ext cx="2209800" cy="609601"/>
            <a:chOff x="480" y="480"/>
            <a:chExt cx="1392" cy="384"/>
          </a:xfrm>
          <a:solidFill>
            <a:srgbClr val="9BE5FF"/>
          </a:solidFill>
        </p:grpSpPr>
        <p:sp>
          <p:nvSpPr>
            <p:cNvPr id="16387" name="AutoShape 3"/>
            <p:cNvSpPr>
              <a:spLocks noChangeArrowheads="1"/>
            </p:cNvSpPr>
            <p:nvPr/>
          </p:nvSpPr>
          <p:spPr bwMode="auto">
            <a:xfrm>
              <a:off x="480" y="480"/>
              <a:ext cx="1392" cy="384"/>
            </a:xfrm>
            <a:prstGeom prst="flowChartAlternateProcess">
              <a:avLst/>
            </a:prstGeom>
            <a:grp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>
                <a:latin typeface="Roboto" pitchFamily="2" charset="0"/>
                <a:ea typeface="Roboto" pitchFamily="2" charset="0"/>
              </a:endParaRPr>
            </a:p>
          </p:txBody>
        </p:sp>
        <p:sp>
          <p:nvSpPr>
            <p:cNvPr id="16388" name="Text Box 4"/>
            <p:cNvSpPr txBox="1">
              <a:spLocks noChangeArrowheads="1"/>
            </p:cNvSpPr>
            <p:nvPr/>
          </p:nvSpPr>
          <p:spPr bwMode="auto">
            <a:xfrm>
              <a:off x="546" y="528"/>
              <a:ext cx="1237" cy="29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5pPr>
              <a:lvl6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6pPr>
              <a:lvl7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7pPr>
              <a:lvl8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8pPr>
              <a:lvl9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9pPr>
            </a:lstStyle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200" dirty="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Radiation field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200" dirty="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Radiation field anisotropy</a:t>
              </a:r>
            </a:p>
          </p:txBody>
        </p:sp>
      </p:grpSp>
      <p:grpSp>
        <p:nvGrpSpPr>
          <p:cNvPr id="16389" name="Group 5"/>
          <p:cNvGrpSpPr>
            <a:grpSpLocks/>
          </p:cNvGrpSpPr>
          <p:nvPr/>
        </p:nvGrpSpPr>
        <p:grpSpPr bwMode="auto">
          <a:xfrm>
            <a:off x="3352798" y="1981201"/>
            <a:ext cx="1066800" cy="762001"/>
            <a:chOff x="2112" y="1248"/>
            <a:chExt cx="672" cy="480"/>
          </a:xfrm>
          <a:solidFill>
            <a:srgbClr val="9BE5FF"/>
          </a:solidFill>
        </p:grpSpPr>
        <p:sp>
          <p:nvSpPr>
            <p:cNvPr id="16390" name="AutoShape 6"/>
            <p:cNvSpPr>
              <a:spLocks noChangeArrowheads="1"/>
            </p:cNvSpPr>
            <p:nvPr/>
          </p:nvSpPr>
          <p:spPr bwMode="auto">
            <a:xfrm>
              <a:off x="2112" y="1248"/>
              <a:ext cx="672" cy="480"/>
            </a:xfrm>
            <a:prstGeom prst="flowChartAlternateProcess">
              <a:avLst/>
            </a:prstGeom>
            <a:grp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>
                <a:latin typeface="Roboto" pitchFamily="2" charset="0"/>
                <a:ea typeface="Roboto" pitchFamily="2" charset="0"/>
              </a:endParaRPr>
            </a:p>
          </p:txBody>
        </p:sp>
        <p:sp>
          <p:nvSpPr>
            <p:cNvPr id="16391" name="Text Box 7"/>
            <p:cNvSpPr txBox="1">
              <a:spLocks noChangeArrowheads="1"/>
            </p:cNvSpPr>
            <p:nvPr/>
          </p:nvSpPr>
          <p:spPr bwMode="auto">
            <a:xfrm>
              <a:off x="2150" y="1329"/>
              <a:ext cx="624" cy="33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5pPr>
              <a:lvl6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6pPr>
              <a:lvl7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7pPr>
              <a:lvl8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8pPr>
              <a:lvl9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9pPr>
            </a:lstStyle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4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Solve SEE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4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equations</a:t>
              </a:r>
            </a:p>
          </p:txBody>
        </p:sp>
      </p:grpSp>
      <p:grpSp>
        <p:nvGrpSpPr>
          <p:cNvPr id="16392" name="Group 8"/>
          <p:cNvGrpSpPr>
            <a:grpSpLocks/>
          </p:cNvGrpSpPr>
          <p:nvPr/>
        </p:nvGrpSpPr>
        <p:grpSpPr bwMode="auto">
          <a:xfrm>
            <a:off x="990600" y="2133602"/>
            <a:ext cx="1676401" cy="457201"/>
            <a:chOff x="624" y="1344"/>
            <a:chExt cx="1056" cy="288"/>
          </a:xfrm>
          <a:solidFill>
            <a:srgbClr val="9BE5FF"/>
          </a:solidFill>
        </p:grpSpPr>
        <p:sp>
          <p:nvSpPr>
            <p:cNvPr id="16393" name="AutoShape 9"/>
            <p:cNvSpPr>
              <a:spLocks noChangeArrowheads="1"/>
            </p:cNvSpPr>
            <p:nvPr/>
          </p:nvSpPr>
          <p:spPr bwMode="auto">
            <a:xfrm>
              <a:off x="624" y="1344"/>
              <a:ext cx="1056" cy="288"/>
            </a:xfrm>
            <a:prstGeom prst="flowChartAlternateProcess">
              <a:avLst/>
            </a:prstGeom>
            <a:grp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>
                <a:latin typeface="Roboto" pitchFamily="2" charset="0"/>
                <a:ea typeface="Roboto" pitchFamily="2" charset="0"/>
              </a:endParaRPr>
            </a:p>
          </p:txBody>
        </p:sp>
        <p:sp>
          <p:nvSpPr>
            <p:cNvPr id="16394" name="Text Box 10"/>
            <p:cNvSpPr txBox="1">
              <a:spLocks noChangeArrowheads="1"/>
            </p:cNvSpPr>
            <p:nvPr/>
          </p:nvSpPr>
          <p:spPr bwMode="auto">
            <a:xfrm>
              <a:off x="672" y="1375"/>
              <a:ext cx="906" cy="21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5pPr>
              <a:lvl6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6pPr>
              <a:lvl7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7pPr>
              <a:lvl8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8pPr>
              <a:lvl9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9pPr>
            </a:lstStyle>
            <a:p>
              <a:pPr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6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B, , v</a:t>
              </a:r>
              <a:r>
                <a:rPr lang="en-GB" sz="1600" baseline="-250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th</a:t>
              </a:r>
              <a:r>
                <a:rPr lang="en-GB" sz="16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, v</a:t>
              </a:r>
              <a:r>
                <a:rPr lang="en-GB" sz="1600" baseline="-250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mac</a:t>
              </a:r>
              <a:r>
                <a:rPr lang="en-GB" sz="16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, a</a:t>
              </a:r>
            </a:p>
          </p:txBody>
        </p:sp>
      </p:grpSp>
      <p:grpSp>
        <p:nvGrpSpPr>
          <p:cNvPr id="16395" name="Group 11"/>
          <p:cNvGrpSpPr>
            <a:grpSpLocks/>
          </p:cNvGrpSpPr>
          <p:nvPr/>
        </p:nvGrpSpPr>
        <p:grpSpPr bwMode="auto">
          <a:xfrm>
            <a:off x="4876800" y="2133600"/>
            <a:ext cx="1647825" cy="455613"/>
            <a:chOff x="3072" y="1344"/>
            <a:chExt cx="1038" cy="287"/>
          </a:xfrm>
          <a:solidFill>
            <a:srgbClr val="9BE5FF"/>
          </a:solidFill>
        </p:grpSpPr>
        <p:sp>
          <p:nvSpPr>
            <p:cNvPr id="16396" name="AutoShape 12"/>
            <p:cNvSpPr>
              <a:spLocks noChangeArrowheads="1"/>
            </p:cNvSpPr>
            <p:nvPr/>
          </p:nvSpPr>
          <p:spPr bwMode="auto">
            <a:xfrm>
              <a:off x="3072" y="1344"/>
              <a:ext cx="1008" cy="288"/>
            </a:xfrm>
            <a:prstGeom prst="flowChartAlternateProcess">
              <a:avLst/>
            </a:prstGeom>
            <a:grp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>
                <a:latin typeface="Roboto" pitchFamily="2" charset="0"/>
                <a:ea typeface="Roboto" pitchFamily="2" charset="0"/>
              </a:endParaRPr>
            </a:p>
          </p:txBody>
        </p:sp>
        <p:sp>
          <p:nvSpPr>
            <p:cNvPr id="16397" name="Text Box 13"/>
            <p:cNvSpPr txBox="1">
              <a:spLocks noChangeArrowheads="1"/>
            </p:cNvSpPr>
            <p:nvPr/>
          </p:nvSpPr>
          <p:spPr bwMode="auto">
            <a:xfrm>
              <a:off x="3072" y="1392"/>
              <a:ext cx="1039" cy="19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5pPr>
              <a:lvl6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6pPr>
              <a:lvl7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7pPr>
              <a:lvl8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8pPr>
              <a:lvl9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9pPr>
            </a:lstStyle>
            <a:p>
              <a:pPr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4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Solve RT equation</a:t>
              </a:r>
            </a:p>
          </p:txBody>
        </p:sp>
      </p:grpSp>
      <p:grpSp>
        <p:nvGrpSpPr>
          <p:cNvPr id="16398" name="Group 14"/>
          <p:cNvGrpSpPr>
            <a:grpSpLocks/>
          </p:cNvGrpSpPr>
          <p:nvPr/>
        </p:nvGrpSpPr>
        <p:grpSpPr bwMode="auto">
          <a:xfrm>
            <a:off x="3962400" y="3124199"/>
            <a:ext cx="2209984" cy="762177"/>
            <a:chOff x="2640" y="2016"/>
            <a:chExt cx="1248" cy="432"/>
          </a:xfrm>
          <a:solidFill>
            <a:srgbClr val="9BE5FF"/>
          </a:solidFill>
        </p:grpSpPr>
        <p:sp>
          <p:nvSpPr>
            <p:cNvPr id="16399" name="AutoShape 15"/>
            <p:cNvSpPr>
              <a:spLocks noChangeArrowheads="1"/>
            </p:cNvSpPr>
            <p:nvPr/>
          </p:nvSpPr>
          <p:spPr bwMode="auto">
            <a:xfrm>
              <a:off x="2640" y="2016"/>
              <a:ext cx="1248" cy="432"/>
            </a:xfrm>
            <a:prstGeom prst="flowChartInputOutput">
              <a:avLst/>
            </a:prstGeom>
            <a:grp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>
                <a:latin typeface="Roboto" pitchFamily="2" charset="0"/>
                <a:ea typeface="Roboto" pitchFamily="2" charset="0"/>
              </a:endParaRPr>
            </a:p>
          </p:txBody>
        </p:sp>
        <p:sp>
          <p:nvSpPr>
            <p:cNvPr id="16400" name="Text Box 16"/>
            <p:cNvSpPr txBox="1">
              <a:spLocks noChangeArrowheads="1"/>
            </p:cNvSpPr>
            <p:nvPr/>
          </p:nvSpPr>
          <p:spPr bwMode="auto">
            <a:xfrm>
              <a:off x="2856" y="2064"/>
              <a:ext cx="786" cy="29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5pPr>
              <a:lvl6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6pPr>
              <a:lvl7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7pPr>
              <a:lvl8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8pPr>
              <a:lvl9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9pPr>
            </a:lstStyle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4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Observed</a:t>
              </a:r>
            </a:p>
            <a:p>
              <a:pPr algn="ctr"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4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Stokes profiles</a:t>
              </a:r>
            </a:p>
          </p:txBody>
        </p:sp>
      </p:grpSp>
      <p:grpSp>
        <p:nvGrpSpPr>
          <p:cNvPr id="16401" name="Group 17"/>
          <p:cNvGrpSpPr>
            <a:grpSpLocks/>
          </p:cNvGrpSpPr>
          <p:nvPr/>
        </p:nvGrpSpPr>
        <p:grpSpPr bwMode="auto">
          <a:xfrm>
            <a:off x="7010402" y="2133602"/>
            <a:ext cx="1612901" cy="457201"/>
            <a:chOff x="4416" y="1344"/>
            <a:chExt cx="1016" cy="288"/>
          </a:xfrm>
          <a:solidFill>
            <a:srgbClr val="9BE5FF"/>
          </a:solidFill>
        </p:grpSpPr>
        <p:sp>
          <p:nvSpPr>
            <p:cNvPr id="16402" name="AutoShape 18"/>
            <p:cNvSpPr>
              <a:spLocks noChangeArrowheads="1"/>
            </p:cNvSpPr>
            <p:nvPr/>
          </p:nvSpPr>
          <p:spPr bwMode="auto">
            <a:xfrm>
              <a:off x="4416" y="1344"/>
              <a:ext cx="1008" cy="288"/>
            </a:xfrm>
            <a:prstGeom prst="flowChartAlternateProcess">
              <a:avLst/>
            </a:prstGeom>
            <a:grp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>
                <a:latin typeface="Roboto" pitchFamily="2" charset="0"/>
                <a:ea typeface="Roboto" pitchFamily="2" charset="0"/>
              </a:endParaRPr>
            </a:p>
          </p:txBody>
        </p:sp>
        <p:sp>
          <p:nvSpPr>
            <p:cNvPr id="16403" name="Text Box 19"/>
            <p:cNvSpPr txBox="1">
              <a:spLocks noChangeArrowheads="1"/>
            </p:cNvSpPr>
            <p:nvPr/>
          </p:nvSpPr>
          <p:spPr bwMode="auto">
            <a:xfrm>
              <a:off x="4416" y="1392"/>
              <a:ext cx="1016" cy="19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5pPr>
              <a:lvl6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6pPr>
              <a:lvl7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7pPr>
              <a:lvl8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8pPr>
              <a:lvl9pPr defTabSz="449263" fontAlgn="base">
                <a:lnSpc>
                  <a:spcPct val="116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Luxi Sans" charset="0"/>
                  <a:cs typeface="Luxi Sans" charset="0"/>
                </a:defRPr>
              </a:lvl9pPr>
            </a:lstStyle>
            <a:p>
              <a:pPr>
                <a:lnSpc>
                  <a:spcPct val="100000"/>
                </a:lnSpc>
                <a:buClr>
                  <a:srgbClr val="000000"/>
                </a:buClr>
                <a:buFont typeface="Tahoma" pitchFamily="32" charset="0"/>
                <a:buNone/>
              </a:pPr>
              <a:r>
                <a:rPr lang="en-GB" sz="1400">
                  <a:solidFill>
                    <a:srgbClr val="000000"/>
                  </a:solidFill>
                  <a:latin typeface="Roboto" pitchFamily="2" charset="0"/>
                  <a:ea typeface="Roboto" pitchFamily="2" charset="0"/>
                </a:rPr>
                <a:t>Emergent profiles</a:t>
              </a:r>
            </a:p>
          </p:txBody>
        </p:sp>
      </p:grpSp>
      <p:sp>
        <p:nvSpPr>
          <p:cNvPr id="16404" name="AutoShape 20"/>
          <p:cNvSpPr>
            <a:spLocks noChangeArrowheads="1"/>
          </p:cNvSpPr>
          <p:nvPr/>
        </p:nvSpPr>
        <p:spPr bwMode="auto">
          <a:xfrm>
            <a:off x="3733800" y="4648200"/>
            <a:ext cx="2209800" cy="914400"/>
          </a:xfrm>
          <a:prstGeom prst="flowChartDecision">
            <a:avLst/>
          </a:prstGeom>
          <a:solidFill>
            <a:srgbClr val="9BE5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buFont typeface="Symbol" pitchFamily="16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</a:t>
            </a:r>
            <a:r>
              <a:rPr lang="en-GB" sz="1400" baseline="300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2</a:t>
            </a: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 smaller than</a:t>
            </a:r>
          </a:p>
          <a:p>
            <a:pPr algn="ctr">
              <a:lnSpc>
                <a:spcPct val="100000"/>
              </a:lnSpc>
              <a:buClr>
                <a:srgbClr val="000000"/>
              </a:buClr>
              <a:buFont typeface="Tahoma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previous?</a:t>
            </a:r>
          </a:p>
        </p:txBody>
      </p:sp>
      <p:sp>
        <p:nvSpPr>
          <p:cNvPr id="16405" name="AutoShape 21"/>
          <p:cNvSpPr>
            <a:spLocks noChangeArrowheads="1"/>
          </p:cNvSpPr>
          <p:nvPr/>
        </p:nvSpPr>
        <p:spPr bwMode="auto">
          <a:xfrm>
            <a:off x="6705600" y="3276600"/>
            <a:ext cx="2133600" cy="457200"/>
          </a:xfrm>
          <a:prstGeom prst="flowChartProcess">
            <a:avLst/>
          </a:prstGeom>
          <a:solidFill>
            <a:srgbClr val="9BE5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6735763" y="3354388"/>
            <a:ext cx="2105361" cy="309958"/>
          </a:xfrm>
          <a:prstGeom prst="rect">
            <a:avLst/>
          </a:prstGeom>
          <a:solidFill>
            <a:srgbClr val="9BE5FF"/>
          </a:solidFill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Clr>
                <a:srgbClr val="000000"/>
              </a:buClr>
              <a:buFont typeface="Tahoma" pitchFamily="32" charset="0"/>
              <a:buNone/>
            </a:pP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Statistical estimator (</a:t>
            </a:r>
            <a:r>
              <a:rPr lang="en-GB" sz="1400" baseline="3000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2</a:t>
            </a: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)</a:t>
            </a:r>
          </a:p>
        </p:txBody>
      </p:sp>
      <p:sp>
        <p:nvSpPr>
          <p:cNvPr id="16407" name="AutoShape 23"/>
          <p:cNvSpPr>
            <a:spLocks noChangeArrowheads="1"/>
          </p:cNvSpPr>
          <p:nvPr/>
        </p:nvSpPr>
        <p:spPr bwMode="auto">
          <a:xfrm>
            <a:off x="3962400" y="6248400"/>
            <a:ext cx="1676400" cy="381000"/>
          </a:xfrm>
          <a:prstGeom prst="flowChartProcess">
            <a:avLst/>
          </a:prstGeom>
          <a:solidFill>
            <a:srgbClr val="9BE5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buFont typeface="Tahoma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Save parameters</a:t>
            </a:r>
          </a:p>
        </p:txBody>
      </p:sp>
      <p:sp>
        <p:nvSpPr>
          <p:cNvPr id="16408" name="AutoShape 24"/>
          <p:cNvSpPr>
            <a:spLocks noChangeArrowheads="1"/>
          </p:cNvSpPr>
          <p:nvPr/>
        </p:nvSpPr>
        <p:spPr bwMode="auto">
          <a:xfrm>
            <a:off x="609600" y="4876800"/>
            <a:ext cx="2133600" cy="457200"/>
          </a:xfrm>
          <a:prstGeom prst="flowChartAlternateProcess">
            <a:avLst/>
          </a:prstGeom>
          <a:solidFill>
            <a:srgbClr val="9BE5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buFont typeface="Tahoma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Propose another</a:t>
            </a:r>
          </a:p>
          <a:p>
            <a:pPr algn="ctr">
              <a:lnSpc>
                <a:spcPct val="100000"/>
              </a:lnSpc>
              <a:buClr>
                <a:srgbClr val="000000"/>
              </a:buClr>
              <a:buFont typeface="Tahoma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set of parameters</a:t>
            </a:r>
          </a:p>
        </p:txBody>
      </p:sp>
      <p:sp>
        <p:nvSpPr>
          <p:cNvPr id="16409" name="AutoShape 25"/>
          <p:cNvSpPr>
            <a:spLocks noChangeArrowheads="1"/>
          </p:cNvSpPr>
          <p:nvPr/>
        </p:nvSpPr>
        <p:spPr bwMode="auto">
          <a:xfrm>
            <a:off x="1676400" y="160020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0" name="AutoShape 26"/>
          <p:cNvSpPr>
            <a:spLocks noChangeArrowheads="1"/>
          </p:cNvSpPr>
          <p:nvPr/>
        </p:nvSpPr>
        <p:spPr bwMode="auto">
          <a:xfrm>
            <a:off x="2819400" y="22860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1" name="AutoShape 27"/>
          <p:cNvSpPr>
            <a:spLocks noChangeArrowheads="1"/>
          </p:cNvSpPr>
          <p:nvPr/>
        </p:nvSpPr>
        <p:spPr bwMode="auto">
          <a:xfrm>
            <a:off x="4495800" y="22860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2" name="AutoShape 28"/>
          <p:cNvSpPr>
            <a:spLocks noChangeArrowheads="1"/>
          </p:cNvSpPr>
          <p:nvPr/>
        </p:nvSpPr>
        <p:spPr bwMode="auto">
          <a:xfrm>
            <a:off x="6553200" y="22860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3" name="AutoShape 29"/>
          <p:cNvSpPr>
            <a:spLocks noChangeArrowheads="1"/>
          </p:cNvSpPr>
          <p:nvPr/>
        </p:nvSpPr>
        <p:spPr bwMode="auto">
          <a:xfrm>
            <a:off x="7620000" y="274320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4" name="AutoShape 30"/>
          <p:cNvSpPr>
            <a:spLocks noChangeArrowheads="1"/>
          </p:cNvSpPr>
          <p:nvPr/>
        </p:nvSpPr>
        <p:spPr bwMode="auto">
          <a:xfrm>
            <a:off x="6172200" y="34290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5" name="AutoShape 31"/>
          <p:cNvSpPr>
            <a:spLocks noChangeArrowheads="1"/>
          </p:cNvSpPr>
          <p:nvPr/>
        </p:nvSpPr>
        <p:spPr bwMode="auto">
          <a:xfrm>
            <a:off x="2971800" y="5029200"/>
            <a:ext cx="609600" cy="228600"/>
          </a:xfrm>
          <a:prstGeom prst="leftArrow">
            <a:avLst>
              <a:gd name="adj1" fmla="val 50000"/>
              <a:gd name="adj2" fmla="val 66667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6" name="AutoShape 32"/>
          <p:cNvSpPr>
            <a:spLocks noChangeArrowheads="1"/>
          </p:cNvSpPr>
          <p:nvPr/>
        </p:nvSpPr>
        <p:spPr bwMode="auto">
          <a:xfrm>
            <a:off x="4648200" y="571500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7" name="AutoShape 33"/>
          <p:cNvSpPr>
            <a:spLocks noChangeArrowheads="1"/>
          </p:cNvSpPr>
          <p:nvPr/>
        </p:nvSpPr>
        <p:spPr bwMode="auto">
          <a:xfrm>
            <a:off x="7620000" y="403860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8" name="AutoShape 34"/>
          <p:cNvSpPr>
            <a:spLocks noChangeArrowheads="1"/>
          </p:cNvSpPr>
          <p:nvPr/>
        </p:nvSpPr>
        <p:spPr bwMode="auto">
          <a:xfrm flipH="1">
            <a:off x="1295400" y="5638800"/>
            <a:ext cx="2438400" cy="838200"/>
          </a:xfrm>
          <a:custGeom>
            <a:avLst/>
            <a:gdLst>
              <a:gd name="G0" fmla="+- 13777 0 0"/>
              <a:gd name="G1" fmla="+- 18500 0 0"/>
              <a:gd name="G2" fmla="+- 7200 0 0"/>
              <a:gd name="G3" fmla="*/ 13777 1 2"/>
              <a:gd name="G4" fmla="+- G3 10800 0"/>
              <a:gd name="G5" fmla="+- 21600 13777 18500"/>
              <a:gd name="G6" fmla="+- 18500 7200 0"/>
              <a:gd name="G7" fmla="*/ G6 1 2"/>
              <a:gd name="G8" fmla="*/ 18500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00 1 2"/>
              <a:gd name="G15" fmla="+- G5 0 G4"/>
              <a:gd name="G16" fmla="+- G0 0 G4"/>
              <a:gd name="G17" fmla="*/ G2 G15 G16"/>
              <a:gd name="T0" fmla="*/ 17689 w 21600"/>
              <a:gd name="T1" fmla="*/ 0 h 21600"/>
              <a:gd name="T2" fmla="*/ 13777 w 21600"/>
              <a:gd name="T3" fmla="*/ 7200 h 21600"/>
              <a:gd name="T4" fmla="*/ 0 w 21600"/>
              <a:gd name="T5" fmla="*/ 20653 h 21600"/>
              <a:gd name="T6" fmla="*/ 9250 w 21600"/>
              <a:gd name="T7" fmla="*/ 21600 h 21600"/>
              <a:gd name="T8" fmla="*/ 18500 w 21600"/>
              <a:gd name="T9" fmla="*/ 15003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689" y="0"/>
                </a:moveTo>
                <a:lnTo>
                  <a:pt x="13777" y="7200"/>
                </a:lnTo>
                <a:lnTo>
                  <a:pt x="16877" y="7200"/>
                </a:lnTo>
                <a:lnTo>
                  <a:pt x="16877" y="19705"/>
                </a:lnTo>
                <a:lnTo>
                  <a:pt x="0" y="19705"/>
                </a:lnTo>
                <a:lnTo>
                  <a:pt x="0" y="21600"/>
                </a:lnTo>
                <a:lnTo>
                  <a:pt x="18500" y="21600"/>
                </a:lnTo>
                <a:lnTo>
                  <a:pt x="18500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19" name="Text Box 35"/>
          <p:cNvSpPr txBox="1">
            <a:spLocks noChangeArrowheads="1"/>
          </p:cNvSpPr>
          <p:nvPr/>
        </p:nvSpPr>
        <p:spPr bwMode="auto">
          <a:xfrm>
            <a:off x="5029200" y="5645150"/>
            <a:ext cx="649835" cy="402291"/>
          </a:xfrm>
          <a:prstGeom prst="rect">
            <a:avLst/>
          </a:prstGeom>
          <a:solidFill>
            <a:srgbClr val="9BE5FF"/>
          </a:solidFill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Font typeface="Tahoma" pitchFamily="32" charset="0"/>
              <a:buNone/>
            </a:pPr>
            <a:r>
              <a:rPr lang="en-GB" sz="200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YES</a:t>
            </a:r>
          </a:p>
        </p:txBody>
      </p:sp>
      <p:sp>
        <p:nvSpPr>
          <p:cNvPr id="16420" name="Text Box 36"/>
          <p:cNvSpPr txBox="1">
            <a:spLocks noChangeArrowheads="1"/>
          </p:cNvSpPr>
          <p:nvPr/>
        </p:nvSpPr>
        <p:spPr bwMode="auto">
          <a:xfrm>
            <a:off x="3048000" y="4632325"/>
            <a:ext cx="539228" cy="402291"/>
          </a:xfrm>
          <a:prstGeom prst="rect">
            <a:avLst/>
          </a:prstGeom>
          <a:solidFill>
            <a:srgbClr val="9BE5FF"/>
          </a:solidFill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Font typeface="Tahoma" pitchFamily="32" charset="0"/>
              <a:buNone/>
            </a:pPr>
            <a:r>
              <a:rPr lang="en-GB" sz="200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NO</a:t>
            </a:r>
          </a:p>
        </p:txBody>
      </p:sp>
      <p:sp>
        <p:nvSpPr>
          <p:cNvPr id="16421" name="AutoShape 37"/>
          <p:cNvSpPr>
            <a:spLocks noChangeArrowheads="1"/>
          </p:cNvSpPr>
          <p:nvPr/>
        </p:nvSpPr>
        <p:spPr bwMode="auto">
          <a:xfrm>
            <a:off x="6858000" y="4648200"/>
            <a:ext cx="1905000" cy="914400"/>
          </a:xfrm>
          <a:prstGeom prst="flowChartDecision">
            <a:avLst/>
          </a:prstGeom>
          <a:solidFill>
            <a:srgbClr val="9BE5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buFont typeface="Tahoma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Convergence?</a:t>
            </a:r>
          </a:p>
        </p:txBody>
      </p:sp>
      <p:sp>
        <p:nvSpPr>
          <p:cNvPr id="16422" name="AutoShape 38"/>
          <p:cNvSpPr>
            <a:spLocks noChangeArrowheads="1"/>
          </p:cNvSpPr>
          <p:nvPr/>
        </p:nvSpPr>
        <p:spPr bwMode="auto">
          <a:xfrm>
            <a:off x="7239000" y="6248400"/>
            <a:ext cx="1143000" cy="457200"/>
          </a:xfrm>
          <a:prstGeom prst="flowChartProcess">
            <a:avLst/>
          </a:prstGeom>
          <a:solidFill>
            <a:srgbClr val="9BE5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buFont typeface="Tahoma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Roboto" pitchFamily="2" charset="0"/>
                <a:ea typeface="Roboto" pitchFamily="2" charset="0"/>
                <a:cs typeface="Luxi Sans" charset="0"/>
              </a:rPr>
              <a:t>EXIT</a:t>
            </a:r>
          </a:p>
        </p:txBody>
      </p:sp>
      <p:sp>
        <p:nvSpPr>
          <p:cNvPr id="16423" name="AutoShape 39"/>
          <p:cNvSpPr>
            <a:spLocks noChangeArrowheads="1"/>
          </p:cNvSpPr>
          <p:nvPr/>
        </p:nvSpPr>
        <p:spPr bwMode="auto">
          <a:xfrm>
            <a:off x="7620000" y="571500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24" name="AutoShape 40"/>
          <p:cNvSpPr>
            <a:spLocks noChangeArrowheads="1"/>
          </p:cNvSpPr>
          <p:nvPr/>
        </p:nvSpPr>
        <p:spPr bwMode="auto">
          <a:xfrm>
            <a:off x="6248400" y="5029200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25" name="AutoShape 41"/>
          <p:cNvSpPr>
            <a:spLocks noChangeArrowheads="1"/>
          </p:cNvSpPr>
          <p:nvPr/>
        </p:nvSpPr>
        <p:spPr bwMode="auto">
          <a:xfrm>
            <a:off x="1600200" y="2895600"/>
            <a:ext cx="304800" cy="1752600"/>
          </a:xfrm>
          <a:prstGeom prst="upArrow">
            <a:avLst>
              <a:gd name="adj1" fmla="val 50000"/>
              <a:gd name="adj2" fmla="val 143750"/>
            </a:avLst>
          </a:prstGeom>
          <a:solidFill>
            <a:srgbClr val="F2B1A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s-ES">
              <a:latin typeface="Roboto" pitchFamily="2" charset="0"/>
              <a:ea typeface="Roboto" pitchFamily="2" charset="0"/>
            </a:endParaRPr>
          </a:p>
        </p:txBody>
      </p:sp>
      <p:sp>
        <p:nvSpPr>
          <p:cNvPr id="16426" name="Text Box 42"/>
          <p:cNvSpPr txBox="1">
            <a:spLocks noChangeArrowheads="1"/>
          </p:cNvSpPr>
          <p:nvPr/>
        </p:nvSpPr>
        <p:spPr bwMode="auto">
          <a:xfrm>
            <a:off x="6248400" y="4648200"/>
            <a:ext cx="539228" cy="402291"/>
          </a:xfrm>
          <a:prstGeom prst="rect">
            <a:avLst/>
          </a:prstGeom>
          <a:solidFill>
            <a:srgbClr val="9BE5FF"/>
          </a:solidFill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Font typeface="Tahoma" pitchFamily="32" charset="0"/>
              <a:buNone/>
            </a:pPr>
            <a:r>
              <a:rPr lang="en-GB" sz="200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NO</a:t>
            </a:r>
          </a:p>
        </p:txBody>
      </p:sp>
      <p:sp>
        <p:nvSpPr>
          <p:cNvPr id="16427" name="Text Box 43"/>
          <p:cNvSpPr txBox="1">
            <a:spLocks noChangeArrowheads="1"/>
          </p:cNvSpPr>
          <p:nvPr/>
        </p:nvSpPr>
        <p:spPr bwMode="auto">
          <a:xfrm>
            <a:off x="7920038" y="5638800"/>
            <a:ext cx="649835" cy="402291"/>
          </a:xfrm>
          <a:prstGeom prst="rect">
            <a:avLst/>
          </a:prstGeom>
          <a:solidFill>
            <a:srgbClr val="9BE5FF"/>
          </a:solidFill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5pPr>
            <a:lvl6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6pPr>
            <a:lvl7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7pPr>
            <a:lvl8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8pPr>
            <a:lvl9pPr defTabSz="449263" fontAlgn="base">
              <a:lnSpc>
                <a:spcPct val="116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Luxi Sans" charset="0"/>
                <a:cs typeface="Luxi Sans" charset="0"/>
              </a:defRPr>
            </a:lvl9pPr>
          </a:lstStyle>
          <a:p>
            <a:pPr>
              <a:lnSpc>
                <a:spcPct val="100000"/>
              </a:lnSpc>
              <a:buFont typeface="Tahoma" pitchFamily="32" charset="0"/>
              <a:buNone/>
            </a:pPr>
            <a:r>
              <a:rPr lang="en-GB" sz="2000" dirty="0">
                <a:solidFill>
                  <a:schemeClr val="tx1"/>
                </a:solidFill>
                <a:latin typeface="Roboto" pitchFamily="2" charset="0"/>
                <a:ea typeface="Roboto" pitchFamily="2" charset="0"/>
              </a:rPr>
              <a:t>YES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643427" y="116632"/>
            <a:ext cx="3857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Inversion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procedure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184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7706" y="76200"/>
            <a:ext cx="6548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Understand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your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generative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0824" y="990600"/>
            <a:ext cx="8322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This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is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most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important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and </a:t>
            </a:r>
            <a:r>
              <a:rPr lang="es-ES" sz="24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complex</a:t>
            </a:r>
            <a:r>
              <a:rPr lang="es-ES" sz="24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part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of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inference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547272"/>
            <a:ext cx="2376488" cy="285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476" y="3491313"/>
            <a:ext cx="1797844" cy="3976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031" y="4964975"/>
            <a:ext cx="87639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We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assume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that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x</a:t>
            </a:r>
            <a:r>
              <a:rPr lang="es-ES" sz="2400" baseline="-250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i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are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fixed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and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given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zero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uncertainty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rgbClr val="9BE5FF"/>
              </a:buClr>
              <a:buFont typeface="Arial" pitchFamily="34" charset="0"/>
              <a:buChar char="•"/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Uncertainty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in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measurement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is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Gaussian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with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zero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mean</a:t>
            </a:r>
            <a:b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</a:b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and diagonal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covariance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96174" y="1887215"/>
            <a:ext cx="1351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 smtClean="0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Example</a:t>
            </a:r>
            <a:endParaRPr lang="es-ES" sz="2400" b="1" dirty="0" smtClean="0">
              <a:solidFill>
                <a:srgbClr val="99FF99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94246" y="2814344"/>
            <a:ext cx="2555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Generative</a:t>
            </a:r>
            <a:r>
              <a:rPr lang="es-ES" sz="2400" b="1" dirty="0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b="1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model</a:t>
            </a:r>
            <a:endParaRPr lang="es-ES" sz="2400" b="1" dirty="0" smtClean="0">
              <a:solidFill>
                <a:srgbClr val="F2B1AC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81986" y="4452917"/>
            <a:ext cx="1980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 smtClean="0">
                <a:solidFill>
                  <a:srgbClr val="F2B1AC"/>
                </a:solidFill>
                <a:latin typeface="Roboto Light" pitchFamily="2" charset="0"/>
                <a:ea typeface="Roboto Light" pitchFamily="2" charset="0"/>
              </a:rPr>
              <a:t>Assumptions</a:t>
            </a:r>
            <a:endParaRPr lang="es-ES" sz="2400" b="1" dirty="0" smtClean="0">
              <a:solidFill>
                <a:srgbClr val="F2B1AC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49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0446256"/>
              </p:ext>
            </p:extLst>
          </p:nvPr>
        </p:nvGraphicFramePr>
        <p:xfrm>
          <a:off x="1785938" y="1328738"/>
          <a:ext cx="5572125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Acrobat Document" r:id="rId3" imgW="5572025" imgH="4200449" progId="AcroExch.Document.7">
                  <p:embed/>
                </p:oleObj>
              </mc:Choice>
              <mc:Fallback>
                <p:oleObj name="Acrobat Document" r:id="rId3" imgW="5572025" imgH="4200449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85938" y="1328738"/>
                        <a:ext cx="5572125" cy="420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836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82" y="76200"/>
            <a:ext cx="9030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From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the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generative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model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to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the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merit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function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20888"/>
            <a:ext cx="5381625" cy="9239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7544" y="2682795"/>
            <a:ext cx="1342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 err="1">
                <a:solidFill>
                  <a:srgbClr val="99FF99"/>
                </a:solidFill>
                <a:latin typeface="Roboto Light" pitchFamily="2" charset="0"/>
                <a:ea typeface="Roboto Light" pitchFamily="2" charset="0"/>
              </a:rPr>
              <a:t>Likelihood</a:t>
            </a:r>
            <a:endParaRPr lang="es-ES" sz="2000" dirty="0">
              <a:solidFill>
                <a:srgbClr val="99FF99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58007" y="4699337"/>
            <a:ext cx="6227987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Probability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that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measured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data has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been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generated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from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model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  <a:sym typeface="Wingdings" pitchFamily="2" charset="2"/>
            </a:endParaRPr>
          </a:p>
        </p:txBody>
      </p:sp>
      <p:pic>
        <p:nvPicPr>
          <p:cNvPr id="14" name="Picture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56" y="1484784"/>
            <a:ext cx="2376488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2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88" y="1219200"/>
            <a:ext cx="5381625" cy="923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6" y="3068960"/>
            <a:ext cx="7146131" cy="923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6035" y="5257800"/>
            <a:ext cx="70519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standard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least-squares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fitting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comes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from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endParaRPr lang="es-ES" sz="2400" dirty="0" smtClean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maximization</a:t>
            </a:r>
            <a:r>
              <a:rPr lang="es-ES" sz="24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of </a:t>
            </a:r>
            <a:r>
              <a:rPr lang="es-ES" sz="24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a </a:t>
            </a:r>
            <a:r>
              <a:rPr lang="es-ES" sz="2400" dirty="0" err="1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Gaussian</a:t>
            </a:r>
            <a:r>
              <a:rPr lang="es-ES" sz="2400" dirty="0" smtClean="0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>
                <a:solidFill>
                  <a:srgbClr val="FFFFFF"/>
                </a:solidFill>
                <a:latin typeface="Roboto Light" pitchFamily="2" charset="0"/>
                <a:ea typeface="Roboto Light" pitchFamily="2" charset="0"/>
              </a:rPr>
              <a:t>likelihood</a:t>
            </a:r>
            <a:endParaRPr lang="es-ES" sz="2400" dirty="0">
              <a:solidFill>
                <a:srgbClr val="FFFFFF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2840" y="76200"/>
            <a:ext cx="5338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Why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do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we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do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the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>
                <a:solidFill>
                  <a:srgbClr val="9BE5FF"/>
                </a:solidFill>
                <a:latin typeface="Symbol" pitchFamily="18" charset="2"/>
                <a:ea typeface="Roboto" pitchFamily="2" charset="0"/>
              </a:rPr>
              <a:t>c</a:t>
            </a:r>
            <a:r>
              <a:rPr lang="es-ES" sz="3200" baseline="300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2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fitting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?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6" y="1052736"/>
            <a:ext cx="7146131" cy="9239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83264" y="76200"/>
            <a:ext cx="3177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Some</a:t>
            </a:r>
            <a:r>
              <a:rPr lang="es-ES" sz="3200" dirty="0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3200" dirty="0" err="1" smtClean="0">
                <a:solidFill>
                  <a:srgbClr val="9BE5FF"/>
                </a:solidFill>
                <a:latin typeface="Roboto" pitchFamily="2" charset="0"/>
                <a:ea typeface="Roboto" pitchFamily="2" charset="0"/>
              </a:rPr>
              <a:t>subtleties</a:t>
            </a:r>
            <a:endParaRPr lang="es-ES" sz="3200" dirty="0">
              <a:solidFill>
                <a:srgbClr val="9BE5FF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8936" y="2852936"/>
            <a:ext cx="693651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Weights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Do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not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change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position of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maximum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Modify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curvature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at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maximum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If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noise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statistics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change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modify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the</a:t>
            </a:r>
            <a:r>
              <a:rPr lang="es-ES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s-ES" sz="2400" dirty="0" err="1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likelihood</a:t>
            </a:r>
            <a:endParaRPr lang="es-ES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sz="2400" dirty="0" err="1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7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y_i = mx_i + b + e_i\]&#10;&#10;&#10;\end{document}"/>
  <p:tag name="IGUANATEXSIZ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p_\mathrm{fg}(y_i) = N(y_i|mx_i+n, \sigma_y^2)\]&#10;&#10;&#10;\end{document}"/>
  <p:tag name="IGUANATEXSIZE" val="2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p_\mathrm{bad}(y_i) = N(y_i|Y_\mathrm{bad}, V_\mathrm{bad}^2)\]&#10;&#10;&#10;\end{document}"/>
  <p:tag name="IGUANATEXSIZE" val="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black} Q \sim \frac{q}{2} \left(3 \cos^2 \theta_B -1 &#10;\right) \sin^2 \Theta_B \cos 2\Phi_B \]&#10;&#10;&#10;\end{document}"/>
  <p:tag name="IGUANATEXSIZE" val="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black} U \sim \frac{q}{2} \left(3 \cos^2 \theta_B -1 &#10;\right) \sin^2 \Theta_B \sin 2\Phi_B \]&#10;&#10;&#10;\end{document}"/>
  <p:tag name="IGUANATEXSIZE" val="2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black} V \propto \cos \Theta_B \]&#10;&#10;&#10;\end{document}"/>
  <p:tag name="IGUANATEXSIZE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black} Q \sim \frac{q}{2} \left(3 \cos^2 \theta_B -1 &#10;\right) \sin^2 \Theta_B \cos 2\Phi_B \]&#10;&#10;&#10;\end{document}"/>
  <p:tag name="IGUANATEXSIZE" val="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black} U \sim \frac{q}{2} \left(3 \cos^2 \theta_B -1 &#10;\right) \sin^2 \Theta_B \sin 2\Phi_B \]&#10;&#10;&#10;\end{document}"/>
  <p:tag name="IGUANATEXSIZE" val="2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black} V \propto \cos \Theta_B \]&#10;&#10;&#10;\end{document}"/>
  <p:tag name="IGUANATEXSIZE" val="2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y = \alpha_1 \exp &#10;\left( -\frac{(x-\alpha_2)^2}{2\alpha_3^2}\right) \]&#10;&#10;&#10;\end{document}"/>
  <p:tag name="IGUANATEXSIZE" val="3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y = \beta_1 \exp &#10;\left( -\frac{(x-\beta_2)^2}{2\beta_3^2}\right) +&#10;\beta_4 \exp &#10;\left( -\frac{(x-\beta_2-3\beta_3)^2}{2\beta_3^2}\right)\]&#10;&#10;&#10;\end{document}"/>
  <p:tag name="IGUANATEXSIZE" val="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e_i \sim N(0,\sigma_y^2)\]&#10;&#10;&#10;\end{document}"/>
  <p:tag name="IGUANATEXSIZE" val="2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\mathcal{L}(H_1)=-67.44 \]&#10;&#10;&#10;\end{document}"/>
  <p:tag name="IGUANATEXSIZE" val="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\mathcal{L}(H_0)=-69.66 \]&#10;&#10;&#10;\end{document}"/>
  <p:tag name="IGUANATEXSIZE" val="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\mathcal{L} = &#10;p(D|m,n) = \prod_{i=1}^N N \left(y_i | mx_i+b, \sigma_y^2 \right)\]&#10;&#10;&#10;\end{document}"/>
  <p:tag name="IGUANATEXSIZE" val="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y_i = mx_i + b + e_i\]&#10;&#10;&#10;\end{document}"/>
  <p:tag name="IGUANATEXSIZE" val="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\mathcal{L} = &#10;p(D|m,n) = \prod_{i=1}^N N \left(y_i | mx_i+b, \sigma_y^2 \right)\]&#10;&#10;&#10;\end{document}"/>
  <p:tag name="IGUANATEXSIZE" val="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\log \mathcal{L} = &#10;-\frac{N}{2} \log 2\pi - N \log \sigma_y - \sum_{i=1}^N \frac{\left(y_i - mx_i-b \right)^2}&#10;{\sigma_y^2} \]&#10;&#10;&#10;\end{document}"/>
  <p:tag name="IGUANATEXSIZE" val="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\log \mathcal{L} = &#10;-\frac{N}{2} \log 2\pi - N \log \sigma_y - \sum_{i=1}^N \frac{\left(y_i - mx_i-b \right)^2}&#10;{\sigma_y^2} \]&#10;&#10;&#10;\end{document}"/>
  <p:tag name="IGUANATEXSIZE" val="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y_i=1.2x_i+0.5+e_i\]&#10;&#10;&#10;\end{document}"/>
  <p:tag name="IGUANATEXSIZE" val="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color}&#10;\pagestyle{empty}&#10;\begin{document}&#10;&#10;\[ \color{white} p(D|\mathrm{model})&#10;= \prod_i \left[ P_\mathrm{bad} p_\mathrm{bad}(y_i)&#10;+(1-P_\mathrm{bad}) p_{fg}(y_i)\right]\]&#10;&#10;&#10;\end{document}"/>
  <p:tag name="IGUANATEXSIZE" val="2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dirty="0" err="1" smtClean="0">
            <a:solidFill>
              <a:schemeClr val="bg1"/>
            </a:solidFill>
            <a:latin typeface="Roboto" pitchFamily="2" charset="0"/>
            <a:ea typeface="Roboto" pitchFamily="2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3664</TotalTime>
  <Words>804</Words>
  <Application>Microsoft Office PowerPoint</Application>
  <PresentationFormat>On-screen Show (4:3)</PresentationFormat>
  <Paragraphs>221</Paragraphs>
  <Slides>46</Slides>
  <Notes>23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Default Design</vt:lpstr>
      <vt:lpstr>Acrobat Document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</dc:creator>
  <cp:lastModifiedBy>Art</cp:lastModifiedBy>
  <cp:revision>29</cp:revision>
  <dcterms:created xsi:type="dcterms:W3CDTF">2014-04-29T10:33:19Z</dcterms:created>
  <dcterms:modified xsi:type="dcterms:W3CDTF">2014-05-06T22:12:16Z</dcterms:modified>
</cp:coreProperties>
</file>