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6" r:id="rId19"/>
    <p:sldId id="275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-3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image" Target="../media/image13.emf"/><Relationship Id="rId2" Type="http://schemas.openxmlformats.org/officeDocument/2006/relationships/image" Target="../media/image14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1" Type="http://schemas.openxmlformats.org/officeDocument/2006/relationships/image" Target="../media/image14.emf"/><Relationship Id="rId2" Type="http://schemas.openxmlformats.org/officeDocument/2006/relationships/image" Target="../media/image1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Relationship Id="rId2" Type="http://schemas.openxmlformats.org/officeDocument/2006/relationships/image" Target="../media/image19.emf"/><Relationship Id="rId3" Type="http://schemas.openxmlformats.org/officeDocument/2006/relationships/image" Target="../media/image2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24.emf"/><Relationship Id="rId1" Type="http://schemas.openxmlformats.org/officeDocument/2006/relationships/image" Target="../media/image21.emf"/><Relationship Id="rId2" Type="http://schemas.openxmlformats.org/officeDocument/2006/relationships/image" Target="../media/image2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9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76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8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01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94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3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3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054C1-2364-3B4F-BB1B-2D94ADE2A001}" type="datetimeFigureOut">
              <a:rPr lang="en-US" smtClean="0"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E32DA-826C-5142-8018-224414A74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2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3.e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4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5.e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6.emf"/><Relationship Id="rId7" Type="http://schemas.openxmlformats.org/officeDocument/2006/relationships/oleObject" Target="../embeddings/oleObject13.bin"/><Relationship Id="rId8" Type="http://schemas.openxmlformats.org/officeDocument/2006/relationships/image" Target="../media/image7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9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10.emf"/><Relationship Id="rId5" Type="http://schemas.openxmlformats.org/officeDocument/2006/relationships/oleObject" Target="../embeddings/oleObject17.bin"/><Relationship Id="rId6" Type="http://schemas.openxmlformats.org/officeDocument/2006/relationships/image" Target="../media/image11.emf"/><Relationship Id="rId7" Type="http://schemas.openxmlformats.org/officeDocument/2006/relationships/oleObject" Target="../embeddings/oleObject18.bin"/><Relationship Id="rId8" Type="http://schemas.openxmlformats.org/officeDocument/2006/relationships/image" Target="../media/image12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4" Type="http://schemas.openxmlformats.org/officeDocument/2006/relationships/image" Target="../media/image13.emf"/><Relationship Id="rId5" Type="http://schemas.openxmlformats.org/officeDocument/2006/relationships/oleObject" Target="../embeddings/oleObject20.bin"/><Relationship Id="rId6" Type="http://schemas.openxmlformats.org/officeDocument/2006/relationships/image" Target="../media/image14.emf"/><Relationship Id="rId7" Type="http://schemas.openxmlformats.org/officeDocument/2006/relationships/oleObject" Target="../embeddings/oleObject21.bin"/><Relationship Id="rId8" Type="http://schemas.openxmlformats.org/officeDocument/2006/relationships/image" Target="../media/image15.emf"/><Relationship Id="rId9" Type="http://schemas.openxmlformats.org/officeDocument/2006/relationships/oleObject" Target="../embeddings/oleObject22.bin"/><Relationship Id="rId10" Type="http://schemas.openxmlformats.org/officeDocument/2006/relationships/image" Target="../media/image16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image" Target="../media/image14.emf"/><Relationship Id="rId5" Type="http://schemas.openxmlformats.org/officeDocument/2006/relationships/oleObject" Target="../embeddings/oleObject24.bin"/><Relationship Id="rId6" Type="http://schemas.openxmlformats.org/officeDocument/2006/relationships/image" Target="../media/image15.emf"/><Relationship Id="rId7" Type="http://schemas.openxmlformats.org/officeDocument/2006/relationships/oleObject" Target="../embeddings/oleObject25.bin"/><Relationship Id="rId8" Type="http://schemas.openxmlformats.org/officeDocument/2006/relationships/image" Target="../media/image16.emf"/><Relationship Id="rId9" Type="http://schemas.openxmlformats.org/officeDocument/2006/relationships/oleObject" Target="../embeddings/oleObject26.bin"/><Relationship Id="rId10" Type="http://schemas.openxmlformats.org/officeDocument/2006/relationships/image" Target="../media/image17.e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4" Type="http://schemas.openxmlformats.org/officeDocument/2006/relationships/image" Target="../media/image18.emf"/><Relationship Id="rId5" Type="http://schemas.openxmlformats.org/officeDocument/2006/relationships/oleObject" Target="../embeddings/oleObject28.bin"/><Relationship Id="rId6" Type="http://schemas.openxmlformats.org/officeDocument/2006/relationships/image" Target="../media/image19.emf"/><Relationship Id="rId7" Type="http://schemas.openxmlformats.org/officeDocument/2006/relationships/oleObject" Target="../embeddings/oleObject29.bin"/><Relationship Id="rId8" Type="http://schemas.openxmlformats.org/officeDocument/2006/relationships/image" Target="../media/image20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4" Type="http://schemas.openxmlformats.org/officeDocument/2006/relationships/image" Target="../media/image21.emf"/><Relationship Id="rId5" Type="http://schemas.openxmlformats.org/officeDocument/2006/relationships/oleObject" Target="../embeddings/oleObject31.bin"/><Relationship Id="rId6" Type="http://schemas.openxmlformats.org/officeDocument/2006/relationships/image" Target="../media/image22.emf"/><Relationship Id="rId7" Type="http://schemas.openxmlformats.org/officeDocument/2006/relationships/oleObject" Target="../embeddings/oleObject32.bin"/><Relationship Id="rId8" Type="http://schemas.openxmlformats.org/officeDocument/2006/relationships/image" Target="../media/image23.emf"/><Relationship Id="rId9" Type="http://schemas.openxmlformats.org/officeDocument/2006/relationships/oleObject" Target="../embeddings/oleObject33.bin"/><Relationship Id="rId10" Type="http://schemas.openxmlformats.org/officeDocument/2006/relationships/image" Target="../media/image24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4" Type="http://schemas.openxmlformats.org/officeDocument/2006/relationships/image" Target="../media/image25.e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definitions for </a:t>
            </a:r>
            <a:r>
              <a:rPr lang="en-US" b="1" dirty="0" err="1" smtClean="0"/>
              <a:t>polarimetry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Frans Snik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Sterrewacht</a:t>
            </a:r>
            <a:r>
              <a:rPr lang="en-US" dirty="0" smtClean="0">
                <a:solidFill>
                  <a:schemeClr val="tx1"/>
                </a:solidFill>
              </a:rPr>
              <a:t> Leiden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69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4567898"/>
            <a:ext cx="8521888" cy="2009414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600" dirty="0" smtClean="0">
                <a:latin typeface="Calibri" charset="0"/>
              </a:rPr>
              <a:t>impact of polarized light on photometry</a:t>
            </a:r>
          </a:p>
        </p:txBody>
      </p:sp>
      <p:sp>
        <p:nvSpPr>
          <p:cNvPr id="6" name="Rectangle 5"/>
          <p:cNvSpPr/>
          <p:nvPr/>
        </p:nvSpPr>
        <p:spPr>
          <a:xfrm>
            <a:off x="3257481" y="1870477"/>
            <a:ext cx="4274316" cy="630054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61424"/>
              </p:ext>
            </p:extLst>
          </p:nvPr>
        </p:nvGraphicFramePr>
        <p:xfrm>
          <a:off x="1014413" y="1700213"/>
          <a:ext cx="6911975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3" imgW="2514600" imgH="927100" progId="Equation.3">
                  <p:embed/>
                </p:oleObj>
              </mc:Choice>
              <mc:Fallback>
                <p:oleObj name="Equation" r:id="rId3" imgW="25146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700213"/>
                        <a:ext cx="6911975" cy="254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060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529612"/>
              </p:ext>
            </p:extLst>
          </p:nvPr>
        </p:nvGraphicFramePr>
        <p:xfrm>
          <a:off x="849338" y="5921724"/>
          <a:ext cx="341947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6" name="Equation" r:id="rId3" imgW="1244600" imgH="165100" progId="Equation.3">
                  <p:embed/>
                </p:oleObj>
              </mc:Choice>
              <mc:Fallback>
                <p:oleObj name="Equation" r:id="rId3" imgW="1244600" imgH="165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38" y="5921724"/>
                        <a:ext cx="3419475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679159"/>
              </p:ext>
            </p:extLst>
          </p:nvPr>
        </p:nvGraphicFramePr>
        <p:xfrm>
          <a:off x="849338" y="1730375"/>
          <a:ext cx="6669087" cy="247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Equation" r:id="rId5" imgW="2425700" imgH="901700" progId="Equation.3">
                  <p:embed/>
                </p:oleObj>
              </mc:Choice>
              <mc:Fallback>
                <p:oleObj name="Equation" r:id="rId5" imgW="2425700" imgH="901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38" y="1730375"/>
                        <a:ext cx="6669087" cy="2478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1842530" y="2410679"/>
            <a:ext cx="6066220" cy="2459442"/>
            <a:chOff x="1842530" y="2410679"/>
            <a:chExt cx="6066220" cy="2459442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126626" y="2410679"/>
              <a:ext cx="1060843" cy="1762125"/>
            </a:xfrm>
            <a:prstGeom prst="rect">
              <a:avLst/>
            </a:prstGeom>
            <a:noFill/>
            <a:ln w="25400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TextBox 36"/>
            <p:cNvSpPr txBox="1">
              <a:spLocks noChangeArrowheads="1"/>
            </p:cNvSpPr>
            <p:nvPr/>
          </p:nvSpPr>
          <p:spPr bwMode="auto">
            <a:xfrm>
              <a:off x="1842530" y="4408311"/>
              <a:ext cx="13851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sz="2400" dirty="0"/>
                <a:t>zero </a:t>
              </a:r>
              <a:r>
                <a:rPr lang="en-US" sz="2400" dirty="0" smtClean="0"/>
                <a:t>level</a:t>
              </a:r>
              <a:endParaRPr lang="en-US" sz="2400" dirty="0"/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 flipH="1">
              <a:off x="2343227" y="4151525"/>
              <a:ext cx="313821" cy="373704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ed Rectangle 16"/>
            <p:cNvSpPr/>
            <p:nvPr/>
          </p:nvSpPr>
          <p:spPr bwMode="auto">
            <a:xfrm rot="1223489">
              <a:off x="3211790" y="2834754"/>
              <a:ext cx="4040722" cy="811212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TextBox 45"/>
            <p:cNvSpPr txBox="1">
              <a:spLocks noChangeArrowheads="1"/>
            </p:cNvSpPr>
            <p:nvPr/>
          </p:nvSpPr>
          <p:spPr bwMode="auto">
            <a:xfrm>
              <a:off x="7104959" y="4408311"/>
              <a:ext cx="803791" cy="461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sz="2400" dirty="0"/>
                <a:t>scale</a:t>
              </a:r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>
              <a:off x="7123392" y="3944320"/>
              <a:ext cx="395033" cy="611666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836864" y="5244231"/>
            <a:ext cx="4154797" cy="677493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 smtClean="0">
                <a:latin typeface="Calibri" charset="0"/>
              </a:rPr>
              <a:t>if Q,U≈0 or V≈0:</a:t>
            </a:r>
          </a:p>
        </p:txBody>
      </p:sp>
    </p:spTree>
    <p:extLst>
      <p:ext uri="{BB962C8B-B14F-4D97-AF65-F5344CB8AC3E}">
        <p14:creationId xmlns:p14="http://schemas.microsoft.com/office/powerpoint/2010/main" val="5805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precision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4000" dirty="0" smtClean="0">
                <a:latin typeface="Calibri" charset="0"/>
              </a:rPr>
              <a:t>doesn’t </a:t>
            </a:r>
            <a:r>
              <a:rPr lang="en-US" sz="4000" dirty="0">
                <a:latin typeface="Calibri" charset="0"/>
              </a:rPr>
              <a:t>have any significance…</a:t>
            </a:r>
          </a:p>
          <a:p>
            <a:pPr>
              <a:buFont typeface="Arial" charset="0"/>
              <a:buNone/>
            </a:pPr>
            <a:endParaRPr lang="en-US" sz="4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13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modulation &amp; demodulation</a:t>
            </a:r>
            <a:endParaRPr lang="en-US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0464936"/>
              </p:ext>
            </p:extLst>
          </p:nvPr>
        </p:nvGraphicFramePr>
        <p:xfrm>
          <a:off x="3369580" y="1705253"/>
          <a:ext cx="2404839" cy="80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1" name="Equation" r:id="rId3" imgW="800100" imgH="266700" progId="Equation.3">
                  <p:embed/>
                </p:oleObj>
              </mc:Choice>
              <mc:Fallback>
                <p:oleObj name="Equation" r:id="rId3" imgW="8001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69580" y="1705253"/>
                        <a:ext cx="2404839" cy="801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57152" y="2913933"/>
            <a:ext cx="221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n</a:t>
            </a:r>
            <a:r>
              <a:rPr lang="en-US" dirty="0" smtClean="0"/>
              <a:t> detected intensities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077548" y="2926354"/>
            <a:ext cx="250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n</a:t>
            </a:r>
            <a:r>
              <a:rPr lang="en-US" dirty="0" smtClean="0"/>
              <a:t> x 4 </a:t>
            </a:r>
            <a:r>
              <a:rPr lang="en-US" dirty="0" err="1" smtClean="0"/>
              <a:t>mOdulation</a:t>
            </a:r>
            <a:r>
              <a:rPr lang="en-US" dirty="0" smtClean="0"/>
              <a:t> matrix</a:t>
            </a:r>
            <a:endParaRPr lang="en-US" dirty="0"/>
          </a:p>
        </p:txBody>
      </p:sp>
      <p:cxnSp>
        <p:nvCxnSpPr>
          <p:cNvPr id="10" name="Straight Connector 9"/>
          <p:cNvCxnSpPr>
            <a:endCxn id="8" idx="0"/>
          </p:cNvCxnSpPr>
          <p:nvPr/>
        </p:nvCxnSpPr>
        <p:spPr bwMode="auto">
          <a:xfrm flipH="1">
            <a:off x="2464336" y="2185503"/>
            <a:ext cx="861327" cy="728430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9" idx="0"/>
          </p:cNvCxnSpPr>
          <p:nvPr/>
        </p:nvCxnSpPr>
        <p:spPr bwMode="auto">
          <a:xfrm>
            <a:off x="5001507" y="2333172"/>
            <a:ext cx="328347" cy="593182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3571520" y="3697019"/>
            <a:ext cx="3153274" cy="1611698"/>
            <a:chOff x="3571520" y="3697019"/>
            <a:chExt cx="3153274" cy="1611698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9744649"/>
                </p:ext>
              </p:extLst>
            </p:nvPr>
          </p:nvGraphicFramePr>
          <p:xfrm>
            <a:off x="3571520" y="3697019"/>
            <a:ext cx="2786062" cy="801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32" name="Equation" r:id="rId5" imgW="927100" imgH="266700" progId="Equation.3">
                    <p:embed/>
                  </p:oleObj>
                </mc:Choice>
                <mc:Fallback>
                  <p:oleObj name="Equation" r:id="rId5" imgW="927100" imgH="266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571520" y="3697019"/>
                          <a:ext cx="2786062" cy="801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Box 15"/>
            <p:cNvSpPr txBox="1"/>
            <p:nvPr/>
          </p:nvSpPr>
          <p:spPr>
            <a:xfrm>
              <a:off x="4039431" y="4939385"/>
              <a:ext cx="26853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 x </a:t>
              </a:r>
              <a:r>
                <a:rPr lang="en-US" i="1" dirty="0" smtClean="0"/>
                <a:t>n</a:t>
              </a:r>
              <a:r>
                <a:rPr lang="en-US" dirty="0" smtClean="0"/>
                <a:t> Demodulation matrix</a:t>
              </a:r>
              <a:endParaRPr lang="en-US" dirty="0"/>
            </a:p>
          </p:txBody>
        </p:sp>
        <p:cxnSp>
          <p:nvCxnSpPr>
            <p:cNvPr id="17" name="Straight Connector 16"/>
            <p:cNvCxnSpPr>
              <a:endCxn id="16" idx="0"/>
            </p:cNvCxnSpPr>
            <p:nvPr/>
          </p:nvCxnSpPr>
          <p:spPr bwMode="auto">
            <a:xfrm>
              <a:off x="4963390" y="4346203"/>
              <a:ext cx="418723" cy="593182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325078"/>
              </p:ext>
            </p:extLst>
          </p:nvPr>
        </p:nvGraphicFramePr>
        <p:xfrm>
          <a:off x="4077548" y="5694363"/>
          <a:ext cx="156527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3" name="Equation" r:id="rId7" imgW="520700" imgH="165100" progId="Equation.3">
                  <p:embed/>
                </p:oleObj>
              </mc:Choice>
              <mc:Fallback>
                <p:oleObj name="Equation" r:id="rId7" imgW="5207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77548" y="5694363"/>
                        <a:ext cx="1565275" cy="496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2448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polarimetric</a:t>
            </a:r>
            <a:r>
              <a:rPr lang="en-US" b="1" dirty="0" smtClean="0"/>
              <a:t> efficiency</a:t>
            </a:r>
            <a:endParaRPr lang="en-US" b="1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750567"/>
              </p:ext>
            </p:extLst>
          </p:nvPr>
        </p:nvGraphicFramePr>
        <p:xfrm>
          <a:off x="2246313" y="1773441"/>
          <a:ext cx="3875087" cy="132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Equation" r:id="rId3" imgW="1409700" imgH="482600" progId="Equation.3">
                  <p:embed/>
                </p:oleObj>
              </mc:Choice>
              <mc:Fallback>
                <p:oleObj name="Equation" r:id="rId3" imgW="1409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6313" y="1773441"/>
                        <a:ext cx="3875087" cy="1327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6824" y="3583437"/>
            <a:ext cx="6180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row of the total Mueller matrix for every modulation state </a:t>
            </a:r>
            <a:r>
              <a:rPr lang="en-US" i="1" dirty="0" err="1" smtClean="0"/>
              <a:t>i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3257481" y="1870477"/>
            <a:ext cx="2580895" cy="630054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6"/>
          <p:cNvCxnSpPr>
            <a:stCxn id="6" idx="2"/>
            <a:endCxn id="5" idx="0"/>
          </p:cNvCxnSpPr>
          <p:nvPr/>
        </p:nvCxnSpPr>
        <p:spPr bwMode="auto">
          <a:xfrm>
            <a:off x="4547929" y="2500531"/>
            <a:ext cx="19345" cy="1082906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482626"/>
              </p:ext>
            </p:extLst>
          </p:nvPr>
        </p:nvGraphicFramePr>
        <p:xfrm>
          <a:off x="1476824" y="5167953"/>
          <a:ext cx="10128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Equation" r:id="rId5" imgW="368300" imgH="279400" progId="Equation.3">
                  <p:embed/>
                </p:oleObj>
              </mc:Choice>
              <mc:Fallback>
                <p:oleObj name="Equation" r:id="rId5" imgW="3683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824" y="5167953"/>
                        <a:ext cx="1012825" cy="768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0964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polarimetric</a:t>
            </a:r>
            <a:r>
              <a:rPr lang="en-US" b="1" dirty="0" smtClean="0"/>
              <a:t> efficiency</a:t>
            </a:r>
            <a:endParaRPr lang="en-US" b="1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742217"/>
              </p:ext>
            </p:extLst>
          </p:nvPr>
        </p:nvGraphicFramePr>
        <p:xfrm>
          <a:off x="2124075" y="1704441"/>
          <a:ext cx="4119563" cy="240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4" name="Equation" r:id="rId3" imgW="1498600" imgH="876300" progId="Equation.3">
                  <p:embed/>
                </p:oleObj>
              </mc:Choice>
              <mc:Fallback>
                <p:oleObj name="Equation" r:id="rId3" imgW="1498600" imgH="876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704441"/>
                        <a:ext cx="4119563" cy="2409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877837"/>
              </p:ext>
            </p:extLst>
          </p:nvPr>
        </p:nvGraphicFramePr>
        <p:xfrm>
          <a:off x="3700463" y="5053013"/>
          <a:ext cx="17113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5" name="Equation" r:id="rId5" imgW="622300" imgH="304800" progId="Equation.3">
                  <p:embed/>
                </p:oleObj>
              </mc:Choice>
              <mc:Fallback>
                <p:oleObj name="Equation" r:id="rId5" imgW="6223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0463" y="5053013"/>
                        <a:ext cx="17113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0594083"/>
              </p:ext>
            </p:extLst>
          </p:nvPr>
        </p:nvGraphicFramePr>
        <p:xfrm>
          <a:off x="1477963" y="5053013"/>
          <a:ext cx="17462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6" name="Equation" r:id="rId7" imgW="635000" imgH="317500" progId="Equation.3">
                  <p:embed/>
                </p:oleObj>
              </mc:Choice>
              <mc:Fallback>
                <p:oleObj name="Equation" r:id="rId7" imgW="635000" imgH="31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5053013"/>
                        <a:ext cx="1746250" cy="873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5370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polarimetric</a:t>
            </a:r>
            <a:r>
              <a:rPr lang="en-US" b="1" dirty="0" smtClean="0"/>
              <a:t> efficiency</a:t>
            </a:r>
            <a:endParaRPr lang="en-US" b="1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235331"/>
              </p:ext>
            </p:extLst>
          </p:nvPr>
        </p:nvGraphicFramePr>
        <p:xfrm>
          <a:off x="2019300" y="1417638"/>
          <a:ext cx="4329113" cy="349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0" name="Equation" r:id="rId3" imgW="1574800" imgH="1270000" progId="Equation.3">
                  <p:embed/>
                </p:oleObj>
              </mc:Choice>
              <mc:Fallback>
                <p:oleObj name="Equation" r:id="rId3" imgW="1574800" imgH="1270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9300" y="1417638"/>
                        <a:ext cx="4329113" cy="3492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601168"/>
              </p:ext>
            </p:extLst>
          </p:nvPr>
        </p:nvGraphicFramePr>
        <p:xfrm>
          <a:off x="3700463" y="5053013"/>
          <a:ext cx="17113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1" name="Equation" r:id="rId5" imgW="622300" imgH="304800" progId="Equation.3">
                  <p:embed/>
                </p:oleObj>
              </mc:Choice>
              <mc:Fallback>
                <p:oleObj name="Equation" r:id="rId5" imgW="6223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0463" y="5053013"/>
                        <a:ext cx="17113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818739"/>
              </p:ext>
            </p:extLst>
          </p:nvPr>
        </p:nvGraphicFramePr>
        <p:xfrm>
          <a:off x="1477963" y="5053013"/>
          <a:ext cx="17462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2" name="Equation" r:id="rId7" imgW="635000" imgH="317500" progId="Equation.3">
                  <p:embed/>
                </p:oleObj>
              </mc:Choice>
              <mc:Fallback>
                <p:oleObj name="Equation" r:id="rId7" imgW="635000" imgH="31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5053013"/>
                        <a:ext cx="1746250" cy="873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063051"/>
              </p:ext>
            </p:extLst>
          </p:nvPr>
        </p:nvGraphicFramePr>
        <p:xfrm>
          <a:off x="5962650" y="5053013"/>
          <a:ext cx="17462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3" name="Equation" r:id="rId9" imgW="635000" imgH="304800" progId="Equation.3">
                  <p:embed/>
                </p:oleObj>
              </mc:Choice>
              <mc:Fallback>
                <p:oleObj name="Equation" r:id="rId9" imgW="6350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650" y="5053013"/>
                        <a:ext cx="1746250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830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polarimetric</a:t>
            </a:r>
            <a:r>
              <a:rPr lang="en-US" b="1" dirty="0" smtClean="0"/>
              <a:t> efficiency</a:t>
            </a:r>
            <a:endParaRPr lang="en-US" b="1" dirty="0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201651"/>
              </p:ext>
            </p:extLst>
          </p:nvPr>
        </p:nvGraphicFramePr>
        <p:xfrm>
          <a:off x="3700463" y="5053013"/>
          <a:ext cx="17113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4" name="Equation" r:id="rId3" imgW="622300" imgH="304800" progId="Equation.3">
                  <p:embed/>
                </p:oleObj>
              </mc:Choice>
              <mc:Fallback>
                <p:oleObj name="Equation" r:id="rId3" imgW="6223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0463" y="5053013"/>
                        <a:ext cx="17113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83646"/>
              </p:ext>
            </p:extLst>
          </p:nvPr>
        </p:nvGraphicFramePr>
        <p:xfrm>
          <a:off x="1477963" y="5053013"/>
          <a:ext cx="17462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5" name="Equation" r:id="rId5" imgW="635000" imgH="317500" progId="Equation.3">
                  <p:embed/>
                </p:oleObj>
              </mc:Choice>
              <mc:Fallback>
                <p:oleObj name="Equation" r:id="rId5" imgW="635000" imgH="31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5053013"/>
                        <a:ext cx="1746250" cy="873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681898"/>
              </p:ext>
            </p:extLst>
          </p:nvPr>
        </p:nvGraphicFramePr>
        <p:xfrm>
          <a:off x="5962650" y="5053013"/>
          <a:ext cx="17462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6" name="Equation" r:id="rId7" imgW="635000" imgH="304800" progId="Equation.3">
                  <p:embed/>
                </p:oleObj>
              </mc:Choice>
              <mc:Fallback>
                <p:oleObj name="Equation" r:id="rId7" imgW="6350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650" y="5053013"/>
                        <a:ext cx="1746250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704789"/>
              </p:ext>
            </p:extLst>
          </p:nvPr>
        </p:nvGraphicFramePr>
        <p:xfrm>
          <a:off x="1287808" y="1500238"/>
          <a:ext cx="6529387" cy="321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7" name="Equation" r:id="rId9" imgW="2374900" imgH="1168400" progId="Equation.3">
                  <p:embed/>
                </p:oleObj>
              </mc:Choice>
              <mc:Fallback>
                <p:oleObj name="Equation" r:id="rId9" imgW="2374900" imgH="116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808" y="1500238"/>
                        <a:ext cx="6529387" cy="3213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2469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optimum demodulation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74000"/>
            <a:ext cx="8229600" cy="3666476"/>
          </a:xfrm>
        </p:spPr>
        <p:txBody>
          <a:bodyPr>
            <a:normAutofit/>
          </a:bodyPr>
          <a:lstStyle/>
          <a:p>
            <a:r>
              <a:rPr lang="en-US" dirty="0" smtClean="0"/>
              <a:t>O is 4 x 4: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 is </a:t>
            </a:r>
            <a:r>
              <a:rPr lang="en-US" i="1" dirty="0" smtClean="0"/>
              <a:t>n</a:t>
            </a:r>
            <a:r>
              <a:rPr lang="en-US" dirty="0" smtClean="0"/>
              <a:t> x 4: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 smtClean="0"/>
              <a:t>optimizes </a:t>
            </a:r>
            <a:r>
              <a:rPr lang="en-US" dirty="0" smtClean="0"/>
              <a:t>the </a:t>
            </a:r>
            <a:r>
              <a:rPr lang="en-US" dirty="0" err="1" smtClean="0"/>
              <a:t>polarimetric</a:t>
            </a:r>
            <a:r>
              <a:rPr lang="en-US" dirty="0" smtClean="0"/>
              <a:t> </a:t>
            </a:r>
            <a:r>
              <a:rPr lang="en-US" dirty="0" smtClean="0"/>
              <a:t>efficiencies </a:t>
            </a:r>
          </a:p>
          <a:p>
            <a:pPr marL="0" indent="0">
              <a:buNone/>
            </a:pPr>
            <a:r>
              <a:rPr lang="en-US" dirty="0" smtClean="0"/>
              <a:t>(for one wavelength?)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828166"/>
              </p:ext>
            </p:extLst>
          </p:nvPr>
        </p:nvGraphicFramePr>
        <p:xfrm>
          <a:off x="3234648" y="1594274"/>
          <a:ext cx="2633662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7" name="Equation" r:id="rId3" imgW="876300" imgH="266700" progId="Equation.3">
                  <p:embed/>
                </p:oleObj>
              </mc:Choice>
              <mc:Fallback>
                <p:oleObj name="Equation" r:id="rId3" imgW="8763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4648" y="1594274"/>
                        <a:ext cx="2633662" cy="801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917999"/>
              </p:ext>
            </p:extLst>
          </p:nvPr>
        </p:nvGraphicFramePr>
        <p:xfrm>
          <a:off x="3883025" y="2835275"/>
          <a:ext cx="133667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8" name="Equation" r:id="rId5" imgW="444500" imgH="215900" progId="Equation.3">
                  <p:embed/>
                </p:oleObj>
              </mc:Choice>
              <mc:Fallback>
                <p:oleObj name="Equation" r:id="rId5" imgW="4445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83025" y="2835275"/>
                        <a:ext cx="1336675" cy="649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288977"/>
              </p:ext>
            </p:extLst>
          </p:nvPr>
        </p:nvGraphicFramePr>
        <p:xfrm>
          <a:off x="3005138" y="3789977"/>
          <a:ext cx="3094037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9" name="Equation" r:id="rId7" imgW="1028700" imgH="368300" progId="Equation.3">
                  <p:embed/>
                </p:oleObj>
              </mc:Choice>
              <mc:Fallback>
                <p:oleObj name="Equation" r:id="rId7" imgW="10287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05138" y="3789977"/>
                        <a:ext cx="3094037" cy="1108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00262" y="4221530"/>
            <a:ext cx="162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pseudo-inverse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42436" y="6310829"/>
            <a:ext cx="4020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Del Toro </a:t>
            </a:r>
            <a:r>
              <a:rPr lang="en-US" i="1" dirty="0" err="1" smtClean="0"/>
              <a:t>Iniesta</a:t>
            </a:r>
            <a:r>
              <a:rPr lang="en-US" i="1" dirty="0" smtClean="0"/>
              <a:t> &amp; </a:t>
            </a:r>
            <a:r>
              <a:rPr lang="en-US" i="1" dirty="0" err="1" smtClean="0"/>
              <a:t>Collados</a:t>
            </a:r>
            <a:r>
              <a:rPr lang="en-US" i="1" dirty="0" smtClean="0"/>
              <a:t> (2000)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2234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polarimetric</a:t>
            </a:r>
            <a:r>
              <a:rPr lang="en-US" b="1" dirty="0" smtClean="0"/>
              <a:t> efficiency</a:t>
            </a:r>
            <a:endParaRPr lang="en-US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84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Calibri" charset="0"/>
              </a:rPr>
              <a:t>Describes how efficiently a certain modulation scheme measures a the Stokes parameters </a:t>
            </a:r>
            <a:r>
              <a:rPr lang="en-US" dirty="0" err="1" smtClean="0">
                <a:latin typeface="Calibri" charset="0"/>
              </a:rPr>
              <a:t>w.r.t</a:t>
            </a:r>
            <a:r>
              <a:rPr lang="en-US" dirty="0" smtClean="0">
                <a:latin typeface="Calibri" charset="0"/>
              </a:rPr>
              <a:t>. the random noise.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421369"/>
              </p:ext>
            </p:extLst>
          </p:nvPr>
        </p:nvGraphicFramePr>
        <p:xfrm>
          <a:off x="4519220" y="3878269"/>
          <a:ext cx="23749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1" name="Equation" r:id="rId3" imgW="863600" imgH="279400" progId="Equation.3">
                  <p:embed/>
                </p:oleObj>
              </mc:Choice>
              <mc:Fallback>
                <p:oleObj name="Equation" r:id="rId3" imgW="863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9220" y="3878269"/>
                        <a:ext cx="2374900" cy="768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2865"/>
              </p:ext>
            </p:extLst>
          </p:nvPr>
        </p:nvGraphicFramePr>
        <p:xfrm>
          <a:off x="7518240" y="3878269"/>
          <a:ext cx="9080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2" name="Equation" r:id="rId5" imgW="330200" imgH="266700" progId="Equation.3">
                  <p:embed/>
                </p:oleObj>
              </mc:Choice>
              <mc:Fallback>
                <p:oleObj name="Equation" r:id="rId5" imgW="3302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240" y="3878269"/>
                        <a:ext cx="908050" cy="733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942436" y="6310829"/>
            <a:ext cx="4020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Del Toro </a:t>
            </a:r>
            <a:r>
              <a:rPr lang="en-US" i="1" dirty="0" err="1" smtClean="0"/>
              <a:t>Iniesta</a:t>
            </a:r>
            <a:r>
              <a:rPr lang="en-US" i="1" dirty="0" smtClean="0"/>
              <a:t> &amp; </a:t>
            </a:r>
            <a:r>
              <a:rPr lang="en-US" i="1" dirty="0" err="1" smtClean="0"/>
              <a:t>Collados</a:t>
            </a:r>
            <a:r>
              <a:rPr lang="en-US" i="1" dirty="0" smtClean="0"/>
              <a:t> (2000)</a:t>
            </a:r>
            <a:endParaRPr lang="en-US" i="1" dirty="0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861632"/>
              </p:ext>
            </p:extLst>
          </p:nvPr>
        </p:nvGraphicFramePr>
        <p:xfrm>
          <a:off x="1038903" y="3445611"/>
          <a:ext cx="237490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3" name="Equation" r:id="rId7" imgW="863600" imgH="571500" progId="Equation.3">
                  <p:embed/>
                </p:oleObj>
              </mc:Choice>
              <mc:Fallback>
                <p:oleObj name="Equation" r:id="rId7" imgW="863600" imgH="571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903" y="3445611"/>
                        <a:ext cx="2374900" cy="1571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626652"/>
              </p:ext>
            </p:extLst>
          </p:nvPr>
        </p:nvGraphicFramePr>
        <p:xfrm>
          <a:off x="1038903" y="5207499"/>
          <a:ext cx="3702050" cy="132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4" name="Equation" r:id="rId9" imgW="1346200" imgH="482600" progId="Equation.3">
                  <p:embed/>
                </p:oleObj>
              </mc:Choice>
              <mc:Fallback>
                <p:oleObj name="Equation" r:id="rId9" imgW="13462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903" y="5207499"/>
                        <a:ext cx="3702050" cy="1327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8497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</a:t>
            </a:r>
            <a:r>
              <a:rPr lang="en-US" b="1" dirty="0" err="1" smtClean="0"/>
              <a:t>olarimetric</a:t>
            </a:r>
            <a:r>
              <a:rPr lang="en-US" b="1" dirty="0" smtClean="0"/>
              <a:t> sensitivity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56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Calibri" charset="0"/>
              </a:rPr>
              <a:t>The noise level in Q/I, U/I, V/I above which a real polarization signal can be detected.</a:t>
            </a:r>
          </a:p>
          <a:p>
            <a:pPr marL="0" indent="0">
              <a:buNone/>
            </a:pPr>
            <a:endParaRPr lang="en-US" sz="1300" dirty="0" smtClean="0">
              <a:latin typeface="Calibri" charset="0"/>
            </a:endParaRPr>
          </a:p>
          <a:p>
            <a:pPr marL="0" indent="0">
              <a:buNone/>
            </a:pPr>
            <a:r>
              <a:rPr lang="en-US" dirty="0" smtClean="0">
                <a:latin typeface="Calibri" charset="0"/>
              </a:rPr>
              <a:t>Due to “random” effects not directly expressible as a Mueller matrix:</a:t>
            </a:r>
            <a:endParaRPr lang="en-US" dirty="0">
              <a:latin typeface="Calibri" charset="0"/>
            </a:endParaRPr>
          </a:p>
          <a:p>
            <a:r>
              <a:rPr lang="en-US" dirty="0" smtClean="0">
                <a:latin typeface="Calibri" charset="0"/>
              </a:rPr>
              <a:t>fundamentally limited by photon noise</a:t>
            </a:r>
          </a:p>
          <a:p>
            <a:r>
              <a:rPr lang="en-US" dirty="0" smtClean="0">
                <a:latin typeface="Calibri" charset="0"/>
              </a:rPr>
              <a:t>detector noise</a:t>
            </a:r>
          </a:p>
          <a:p>
            <a:r>
              <a:rPr lang="en-US" dirty="0" smtClean="0">
                <a:latin typeface="Calibri" charset="0"/>
              </a:rPr>
              <a:t>seeing (for temporal modulation)</a:t>
            </a:r>
          </a:p>
          <a:p>
            <a:r>
              <a:rPr lang="en-US" dirty="0" err="1" smtClean="0">
                <a:latin typeface="Calibri" charset="0"/>
              </a:rPr>
              <a:t>diferential</a:t>
            </a:r>
            <a:r>
              <a:rPr lang="en-US" dirty="0" smtClean="0">
                <a:latin typeface="Calibri" charset="0"/>
              </a:rPr>
              <a:t> aberrations (for spatial modulation)</a:t>
            </a:r>
          </a:p>
          <a:p>
            <a:r>
              <a:rPr lang="en-US" dirty="0" smtClean="0">
                <a:latin typeface="Calibri" charset="0"/>
              </a:rPr>
              <a:t>etc.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92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calibration</a:t>
            </a:r>
            <a:endParaRPr lang="en-US" b="1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57200" y="1600200"/>
            <a:ext cx="8229600" cy="4995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64283" y="2293799"/>
            <a:ext cx="8779717" cy="4548209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</a:rPr>
              <a:t>Instrumental polarization issues make that </a:t>
            </a:r>
            <a:r>
              <a:rPr lang="en-US" dirty="0" smtClean="0">
                <a:latin typeface="Calibri" charset="0"/>
              </a:rPr>
              <a:t>modulation matrix O </a:t>
            </a:r>
            <a:r>
              <a:rPr lang="en-US" dirty="0">
                <a:latin typeface="Calibri" charset="0"/>
              </a:rPr>
              <a:t>is unknown (at some level). </a:t>
            </a:r>
            <a:endParaRPr lang="en-US" dirty="0" smtClean="0">
              <a:latin typeface="Calibri" charset="0"/>
            </a:endParaRPr>
          </a:p>
          <a:p>
            <a:r>
              <a:rPr lang="en-US" dirty="0" smtClean="0">
                <a:latin typeface="Calibri" charset="0"/>
              </a:rPr>
              <a:t>This </a:t>
            </a:r>
            <a:r>
              <a:rPr lang="en-US" dirty="0">
                <a:latin typeface="Calibri" charset="0"/>
              </a:rPr>
              <a:t>is the matrix that needs to be calibrated.</a:t>
            </a:r>
          </a:p>
          <a:p>
            <a:r>
              <a:rPr lang="en-US" dirty="0">
                <a:latin typeface="Calibri" charset="0"/>
              </a:rPr>
              <a:t>Calibration is </a:t>
            </a:r>
            <a:r>
              <a:rPr lang="en-US" dirty="0" smtClean="0">
                <a:latin typeface="Calibri" charset="0"/>
              </a:rPr>
              <a:t>applied through demodulation matrix D.</a:t>
            </a:r>
          </a:p>
          <a:p>
            <a:r>
              <a:rPr lang="en-US" dirty="0" smtClean="0">
                <a:latin typeface="Calibri" charset="0"/>
              </a:rPr>
              <a:t>ΔX describes calibration accuracy.</a:t>
            </a:r>
          </a:p>
          <a:p>
            <a:r>
              <a:rPr lang="en-US" dirty="0" smtClean="0">
                <a:latin typeface="Calibri" charset="0"/>
              </a:rPr>
              <a:t>See </a:t>
            </a:r>
            <a:r>
              <a:rPr lang="en-US" i="1" dirty="0" err="1" smtClean="0">
                <a:latin typeface="Calibri" charset="0"/>
              </a:rPr>
              <a:t>Asensio</a:t>
            </a:r>
            <a:r>
              <a:rPr lang="en-US" i="1" dirty="0" smtClean="0">
                <a:latin typeface="Calibri" charset="0"/>
              </a:rPr>
              <a:t> Ramos &amp; </a:t>
            </a:r>
            <a:r>
              <a:rPr lang="en-US" i="1" dirty="0" err="1" smtClean="0">
                <a:latin typeface="Calibri" charset="0"/>
              </a:rPr>
              <a:t>Collados</a:t>
            </a:r>
            <a:r>
              <a:rPr lang="en-US" i="1" dirty="0" smtClean="0">
                <a:latin typeface="Calibri" charset="0"/>
              </a:rPr>
              <a:t> (2008) </a:t>
            </a:r>
            <a:r>
              <a:rPr lang="en-US" dirty="0" smtClean="0">
                <a:latin typeface="Calibri" charset="0"/>
              </a:rPr>
              <a:t>for random error propagation.</a:t>
            </a:r>
            <a:endParaRPr lang="en-US" dirty="0">
              <a:latin typeface="Calibri" charset="0"/>
            </a:endParaRPr>
          </a:p>
          <a:p>
            <a:endParaRPr lang="en-US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0766169"/>
              </p:ext>
            </p:extLst>
          </p:nvPr>
        </p:nvGraphicFramePr>
        <p:xfrm>
          <a:off x="2968625" y="1599428"/>
          <a:ext cx="3167063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quation" r:id="rId3" imgW="1054100" imgH="266700" progId="Equation.3">
                  <p:embed/>
                </p:oleObj>
              </mc:Choice>
              <mc:Fallback>
                <p:oleObj name="Equation" r:id="rId3" imgW="10541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68625" y="1599428"/>
                        <a:ext cx="3167063" cy="801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1506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polarimetric</a:t>
            </a:r>
            <a:r>
              <a:rPr lang="en-US" b="1" dirty="0" smtClean="0"/>
              <a:t> accuracy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Quantification of how measured Stokes parameters (with sufficient S/N) relate to the real Stokes parameters.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Limited by instrumental polarization effects and imperfect </a:t>
            </a:r>
            <a:r>
              <a:rPr lang="en-US" dirty="0" err="1" smtClean="0"/>
              <a:t>polarimeter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177554"/>
              </p:ext>
            </p:extLst>
          </p:nvPr>
        </p:nvGraphicFramePr>
        <p:xfrm>
          <a:off x="2800350" y="3626158"/>
          <a:ext cx="2859088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3" imgW="1041400" imgH="266700" progId="Equation.3">
                  <p:embed/>
                </p:oleObj>
              </mc:Choice>
              <mc:Fallback>
                <p:oleObj name="Equation" r:id="rId3" imgW="10414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50" y="3626158"/>
                        <a:ext cx="2859088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409402" y="3712971"/>
            <a:ext cx="657225" cy="557212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00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457200" y="4567898"/>
            <a:ext cx="8229600" cy="2009414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dirty="0">
                <a:latin typeface="Calibri" charset="0"/>
              </a:rPr>
              <a:t>Not a Mueller matrix, as it includes </a:t>
            </a:r>
            <a:endParaRPr lang="en-US" dirty="0" smtClean="0">
              <a:latin typeface="Calibri" charset="0"/>
            </a:endParaRPr>
          </a:p>
          <a:p>
            <a:pPr>
              <a:buFont typeface="Arial" charset="0"/>
              <a:buNone/>
            </a:pPr>
            <a:r>
              <a:rPr lang="en-US" dirty="0" smtClean="0">
                <a:latin typeface="Calibri" charset="0"/>
              </a:rPr>
              <a:t>modulation/demodulation and calibration.</a:t>
            </a:r>
            <a:endParaRPr lang="en-US" dirty="0">
              <a:latin typeface="Calibri" charset="0"/>
            </a:endParaRPr>
          </a:p>
        </p:txBody>
      </p:sp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2116002"/>
              </p:ext>
            </p:extLst>
          </p:nvPr>
        </p:nvGraphicFramePr>
        <p:xfrm>
          <a:off x="1014413" y="1700213"/>
          <a:ext cx="6911975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3" imgW="2514600" imgH="927100" progId="Equation.3">
                  <p:embed/>
                </p:oleObj>
              </mc:Choice>
              <mc:Fallback>
                <p:oleObj name="Equation" r:id="rId3" imgW="25146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700213"/>
                        <a:ext cx="6911975" cy="254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590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sp>
        <p:nvSpPr>
          <p:cNvPr id="6" name="Rectangle 5"/>
          <p:cNvSpPr/>
          <p:nvPr/>
        </p:nvSpPr>
        <p:spPr>
          <a:xfrm>
            <a:off x="2056329" y="1872031"/>
            <a:ext cx="936697" cy="557212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4567898"/>
            <a:ext cx="8229600" cy="2009414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600" dirty="0">
                <a:latin typeface="Calibri" charset="0"/>
              </a:rPr>
              <a:t>t</a:t>
            </a:r>
            <a:r>
              <a:rPr lang="en-US" sz="3600" dirty="0" smtClean="0">
                <a:latin typeface="Calibri" charset="0"/>
              </a:rPr>
              <a:t>ransmission</a:t>
            </a:r>
          </a:p>
          <a:p>
            <a:r>
              <a:rPr lang="en-US" sz="3600" dirty="0" smtClean="0">
                <a:latin typeface="Calibri" charset="0"/>
              </a:rPr>
              <a:t>often normalized to 1.0</a:t>
            </a:r>
            <a:endParaRPr lang="en-US" sz="3600" dirty="0">
              <a:latin typeface="Calibri" charset="0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61424"/>
              </p:ext>
            </p:extLst>
          </p:nvPr>
        </p:nvGraphicFramePr>
        <p:xfrm>
          <a:off x="1014413" y="1700213"/>
          <a:ext cx="6911975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3" imgW="2514600" imgH="927100" progId="Equation.3">
                  <p:embed/>
                </p:oleObj>
              </mc:Choice>
              <mc:Fallback>
                <p:oleObj name="Equation" r:id="rId3" imgW="25146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700213"/>
                        <a:ext cx="6911975" cy="254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430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sp>
        <p:nvSpPr>
          <p:cNvPr id="6" name="Rectangle 5"/>
          <p:cNvSpPr/>
          <p:nvPr/>
        </p:nvSpPr>
        <p:spPr>
          <a:xfrm>
            <a:off x="2026794" y="2521774"/>
            <a:ext cx="1025305" cy="1593271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4567898"/>
            <a:ext cx="8229600" cy="2009414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600" dirty="0">
                <a:latin typeface="Calibri" charset="0"/>
              </a:rPr>
              <a:t>i</a:t>
            </a:r>
            <a:r>
              <a:rPr lang="en-US" sz="3600" dirty="0" smtClean="0">
                <a:latin typeface="Calibri" charset="0"/>
              </a:rPr>
              <a:t>nstrumental polarization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61424"/>
              </p:ext>
            </p:extLst>
          </p:nvPr>
        </p:nvGraphicFramePr>
        <p:xfrm>
          <a:off x="1014413" y="1700213"/>
          <a:ext cx="6911975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Equation" r:id="rId3" imgW="2514600" imgH="927100" progId="Equation.3">
                  <p:embed/>
                </p:oleObj>
              </mc:Choice>
              <mc:Fallback>
                <p:oleObj name="Equation" r:id="rId3" imgW="25146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700213"/>
                        <a:ext cx="6911975" cy="254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96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sp>
        <p:nvSpPr>
          <p:cNvPr id="6" name="Rectangle 5"/>
          <p:cNvSpPr/>
          <p:nvPr/>
        </p:nvSpPr>
        <p:spPr>
          <a:xfrm>
            <a:off x="3257481" y="3593282"/>
            <a:ext cx="2817183" cy="521763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4567898"/>
            <a:ext cx="8229600" cy="2009414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600" dirty="0" smtClean="0">
                <a:latin typeface="Calibri" charset="0"/>
              </a:rPr>
              <a:t>polarization cross-talk</a:t>
            </a:r>
          </a:p>
        </p:txBody>
      </p:sp>
      <p:sp>
        <p:nvSpPr>
          <p:cNvPr id="8" name="Rectangle 7"/>
          <p:cNvSpPr/>
          <p:nvPr/>
        </p:nvSpPr>
        <p:spPr>
          <a:xfrm>
            <a:off x="6242036" y="2485572"/>
            <a:ext cx="1270754" cy="1107710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61424"/>
              </p:ext>
            </p:extLst>
          </p:nvPr>
        </p:nvGraphicFramePr>
        <p:xfrm>
          <a:off x="1014413" y="1700213"/>
          <a:ext cx="6911975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Equation" r:id="rId3" imgW="2514600" imgH="927100" progId="Equation.3">
                  <p:embed/>
                </p:oleObj>
              </mc:Choice>
              <mc:Fallback>
                <p:oleObj name="Equation" r:id="rId3" imgW="25146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700213"/>
                        <a:ext cx="6911975" cy="254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287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sp>
        <p:nvSpPr>
          <p:cNvPr id="6" name="Rectangle 5"/>
          <p:cNvSpPr/>
          <p:nvPr/>
        </p:nvSpPr>
        <p:spPr>
          <a:xfrm>
            <a:off x="3247636" y="2490686"/>
            <a:ext cx="2817183" cy="1092751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4567898"/>
            <a:ext cx="8229600" cy="2009414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600" dirty="0" smtClean="0">
                <a:latin typeface="Calibri" charset="0"/>
              </a:rPr>
              <a:t>polarization rotation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61424"/>
              </p:ext>
            </p:extLst>
          </p:nvPr>
        </p:nvGraphicFramePr>
        <p:xfrm>
          <a:off x="1014413" y="1700213"/>
          <a:ext cx="6911975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tion" r:id="rId3" imgW="2514600" imgH="927100" progId="Equation.3">
                  <p:embed/>
                </p:oleObj>
              </mc:Choice>
              <mc:Fallback>
                <p:oleObj name="Equation" r:id="rId3" imgW="25146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700213"/>
                        <a:ext cx="6911975" cy="254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15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" charset="0"/>
              </a:rPr>
              <a:t>polarimetric</a:t>
            </a:r>
            <a:r>
              <a:rPr lang="en-US" b="1" dirty="0" smtClean="0">
                <a:latin typeface="Calibri" charset="0"/>
              </a:rPr>
              <a:t> </a:t>
            </a:r>
            <a:r>
              <a:rPr lang="en-US" b="1" dirty="0">
                <a:latin typeface="Calibri" charset="0"/>
              </a:rPr>
              <a:t>accuracy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4567898"/>
            <a:ext cx="8229600" cy="2009414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600" dirty="0" smtClean="0">
                <a:latin typeface="Calibri" charset="0"/>
              </a:rPr>
              <a:t>related to </a:t>
            </a:r>
            <a:r>
              <a:rPr lang="en-US" sz="3600" dirty="0" err="1" smtClean="0">
                <a:latin typeface="Calibri" charset="0"/>
              </a:rPr>
              <a:t>polarimetric</a:t>
            </a:r>
            <a:r>
              <a:rPr lang="en-US" sz="3600" dirty="0" smtClean="0">
                <a:latin typeface="Calibri" charset="0"/>
              </a:rPr>
              <a:t> efficiency</a:t>
            </a:r>
          </a:p>
        </p:txBody>
      </p:sp>
      <p:sp>
        <p:nvSpPr>
          <p:cNvPr id="8" name="Rounded Rectangle 7"/>
          <p:cNvSpPr/>
          <p:nvPr/>
        </p:nvSpPr>
        <p:spPr bwMode="auto">
          <a:xfrm rot="1199817">
            <a:off x="3136629" y="2863721"/>
            <a:ext cx="4490694" cy="811212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61424"/>
              </p:ext>
            </p:extLst>
          </p:nvPr>
        </p:nvGraphicFramePr>
        <p:xfrm>
          <a:off x="1014413" y="1700213"/>
          <a:ext cx="6911975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Equation" r:id="rId3" imgW="2514600" imgH="927100" progId="Equation.3">
                  <p:embed/>
                </p:oleObj>
              </mc:Choice>
              <mc:Fallback>
                <p:oleObj name="Equation" r:id="rId3" imgW="2514600" imgH="927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1700213"/>
                        <a:ext cx="6911975" cy="254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441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327</Words>
  <Application>Microsoft Macintosh PowerPoint</Application>
  <PresentationFormat>On-screen Show (4:3)</PresentationFormat>
  <Paragraphs>67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Equation</vt:lpstr>
      <vt:lpstr>definitions for polarimetry</vt:lpstr>
      <vt:lpstr>polarimetric sensitivity</vt:lpstr>
      <vt:lpstr>polarimetric accuracy</vt:lpstr>
      <vt:lpstr>polarimetric accuracy</vt:lpstr>
      <vt:lpstr>polarimetric accuracy</vt:lpstr>
      <vt:lpstr>polarimetric accuracy</vt:lpstr>
      <vt:lpstr>polarimetric accuracy</vt:lpstr>
      <vt:lpstr>polarimetric accuracy</vt:lpstr>
      <vt:lpstr>polarimetric accuracy</vt:lpstr>
      <vt:lpstr>polarimetric accuracy</vt:lpstr>
      <vt:lpstr>polarimetric accuracy</vt:lpstr>
      <vt:lpstr>polarimetric precision</vt:lpstr>
      <vt:lpstr>modulation &amp; demodulation</vt:lpstr>
      <vt:lpstr>polarimetric efficiency</vt:lpstr>
      <vt:lpstr>polarimetric efficiency</vt:lpstr>
      <vt:lpstr>polarimetric efficiency</vt:lpstr>
      <vt:lpstr>polarimetric efficiency</vt:lpstr>
      <vt:lpstr>optimum demodulation</vt:lpstr>
      <vt:lpstr>polarimetric efficiency</vt:lpstr>
      <vt:lpstr>calibration</vt:lpstr>
    </vt:vector>
  </TitlesOfParts>
  <Company>Universiteit Leiden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definitions for polarimetry</dc:title>
  <dc:creator>Frans Snik</dc:creator>
  <cp:lastModifiedBy>Frans Snik</cp:lastModifiedBy>
  <cp:revision>22</cp:revision>
  <dcterms:created xsi:type="dcterms:W3CDTF">2013-01-12T15:34:02Z</dcterms:created>
  <dcterms:modified xsi:type="dcterms:W3CDTF">2013-01-23T13:04:10Z</dcterms:modified>
</cp:coreProperties>
</file>