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ppt/embeddings/oleObject2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20" r:id="rId2"/>
    <p:sldId id="323" r:id="rId3"/>
    <p:sldId id="321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5" r:id="rId25"/>
    <p:sldId id="344" r:id="rId26"/>
    <p:sldId id="346" r:id="rId27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scaleToFitPaper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 autoAdjust="0"/>
    <p:restoredTop sz="93291" autoAdjust="0"/>
  </p:normalViewPr>
  <p:slideViewPr>
    <p:cSldViewPr>
      <p:cViewPr varScale="1">
        <p:scale>
          <a:sx n="58" d="100"/>
          <a:sy n="58" d="100"/>
        </p:scale>
        <p:origin x="-212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11EEE-5B24-4F11-A0F9-353EE385BD48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2A7C9-E5E7-4D92-9D51-A8A7F6FDBCB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770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C32F3-6D90-4F19-ADB7-3DF3ED1C1405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49144-48D7-4EE4-BC14-A23253577F5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09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D2F5263-6881-3442-BA27-CEDAEB836243}" type="slidenum">
              <a:rPr lang="en-US" b="0">
                <a:solidFill>
                  <a:schemeClr val="tx1"/>
                </a:solidFill>
              </a:rPr>
              <a:pPr eaLnBrk="1" hangingPunct="1"/>
              <a:t>3</a:t>
            </a:fld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28600" indent="-228600" eaLnBrk="1" hangingPunct="1"/>
            <a:r>
              <a:rPr lang="fr-FR"/>
              <a:t>Prologue:</a:t>
            </a:r>
          </a:p>
          <a:p>
            <a:pPr marL="228600" indent="-228600" eaLnBrk="1" hangingPunct="1"/>
            <a:r>
              <a:rPr lang="fr-FR"/>
              <a:t>1.) Motivations</a:t>
            </a:r>
          </a:p>
          <a:p>
            <a:pPr marL="228600" indent="-228600" eaLnBrk="1" hangingPunct="1"/>
            <a:r>
              <a:rPr lang="fr-FR"/>
              <a:t>2.) Historique</a:t>
            </a:r>
          </a:p>
          <a:p>
            <a:pPr marL="228600" indent="-228600" eaLnBrk="1" hangingPunct="1"/>
            <a:r>
              <a:rPr lang="fr-FR"/>
              <a:t>3.) Métrologie par vision</a:t>
            </a:r>
          </a:p>
          <a:p>
            <a:pPr marL="228600" indent="-228600" eaLnBrk="1" hangingPunct="1"/>
            <a:endParaRPr lang="fr-FR"/>
          </a:p>
          <a:p>
            <a:pPr marL="228600" indent="-228600" eaLnBrk="1" hangingPunct="1"/>
            <a:r>
              <a:rPr lang="fr-FR"/>
              <a:t>Polarimétrie et Image:</a:t>
            </a:r>
          </a:p>
          <a:p>
            <a:pPr marL="228600" indent="-228600" eaLnBrk="1" hangingPunct="1"/>
            <a:endParaRPr lang="fr-FR"/>
          </a:p>
          <a:p>
            <a:pPr marL="228600" indent="-228600" eaLnBrk="1" hangingPunct="1">
              <a:buFontTx/>
              <a:buAutoNum type="arabicParenR"/>
            </a:pPr>
            <a:r>
              <a:rPr lang="fr-FR"/>
              <a:t> Définition de la polarisation</a:t>
            </a:r>
          </a:p>
          <a:p>
            <a:pPr marL="228600" indent="-228600" eaLnBrk="1" hangingPunct="1">
              <a:buFontTx/>
              <a:buAutoNum type="arabicParenR"/>
            </a:pPr>
            <a:r>
              <a:rPr lang="fr-FR"/>
              <a:t> Formalismes de polarisation</a:t>
            </a:r>
          </a:p>
          <a:p>
            <a:pPr marL="228600" indent="-228600" eaLnBrk="1" hangingPunct="1">
              <a:buFontTx/>
              <a:buAutoNum type="arabicParenR"/>
            </a:pPr>
            <a:r>
              <a:rPr lang="fr-FR"/>
              <a:t> Systèmes de mesure – polarimètres imageurs</a:t>
            </a:r>
          </a:p>
          <a:p>
            <a:pPr marL="228600" indent="-228600" eaLnBrk="1" hangingPunct="1">
              <a:buFontTx/>
              <a:buAutoNum type="arabicParenR"/>
            </a:pPr>
            <a:r>
              <a:rPr lang="fr-FR"/>
              <a:t> Problèmes potentiels</a:t>
            </a:r>
          </a:p>
          <a:p>
            <a:pPr marL="228600" indent="-228600" eaLnBrk="1" hangingPunct="1">
              <a:buFontTx/>
              <a:buAutoNum type="arabicParenR"/>
            </a:pPr>
            <a:endParaRPr lang="fr-FR"/>
          </a:p>
          <a:p>
            <a:pPr marL="228600" indent="-228600" eaLnBrk="1" hangingPunct="1">
              <a:buFontTx/>
              <a:buAutoNum type="arabicParenR"/>
            </a:pPr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31177E-3065-CB47-BBFE-12727EAD3749}" type="slidenum">
              <a:rPr lang="en-US"/>
              <a:pPr/>
              <a:t>4</a:t>
            </a:fld>
            <a:endParaRPr lang="en-US"/>
          </a:p>
        </p:txBody>
      </p:sp>
      <p:sp>
        <p:nvSpPr>
          <p:cNvPr id="52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990600"/>
            <a:ext cx="7315200" cy="54864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8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217" y="989896"/>
            <a:ext cx="7284619" cy="5484816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5BCA5D-CD64-C446-A93E-1794E0B12E3F}" type="slidenum">
              <a:rPr lang="en-US"/>
              <a:pPr/>
              <a:t>5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990600"/>
            <a:ext cx="7315200" cy="54864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217" y="989896"/>
            <a:ext cx="7284619" cy="5484816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944ABA-E3AA-3D47-B3B2-6FA1A1466492}" type="slidenum">
              <a:rPr lang="en-US"/>
              <a:pPr/>
              <a:t>6</a:t>
            </a:fld>
            <a:endParaRPr lang="en-US"/>
          </a:p>
        </p:txBody>
      </p:sp>
      <p:sp>
        <p:nvSpPr>
          <p:cNvPr id="54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1289" y="989897"/>
            <a:ext cx="7216822" cy="54864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217" y="989896"/>
            <a:ext cx="7284619" cy="5484816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DF7F8-56B7-364A-BDCD-0C2FC6AD02DF}" type="slidenum">
              <a:rPr lang="en-US"/>
              <a:pPr/>
              <a:t>7</a:t>
            </a:fld>
            <a:endParaRPr lang="en-US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71550" y="990600"/>
            <a:ext cx="7315200" cy="54864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217" y="989896"/>
            <a:ext cx="7284619" cy="5484816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722A8-90BD-4345-9C1A-28907C2A6031}" type="datetimeFigureOut">
              <a:rPr lang="fr-FR" smtClean="0"/>
              <a:pPr/>
              <a:t>26/03/2014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B6877-4BB3-4B2B-930C-35716255ADB8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 descr="logo-uds-couleur-800x4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812360" y="28557"/>
            <a:ext cx="1331640" cy="720750"/>
          </a:xfrm>
          <a:prstGeom prst="rect">
            <a:avLst/>
          </a:prstGeom>
        </p:spPr>
      </p:pic>
      <p:cxnSp>
        <p:nvCxnSpPr>
          <p:cNvPr id="10" name="Connecteur droit 9"/>
          <p:cNvCxnSpPr/>
          <p:nvPr/>
        </p:nvCxnSpPr>
        <p:spPr>
          <a:xfrm>
            <a:off x="0" y="749307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icub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3" y="116831"/>
            <a:ext cx="1366735" cy="503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3.emf"/><Relationship Id="rId6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Relationship Id="rId3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emf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Relationship Id="rId3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5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file://localhost/..:..:Local%2520Settings:Temp:SolidDocuments:SolidCapture:captureclip5.png" TargetMode="External"/><Relationship Id="rId8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emf"/><Relationship Id="rId6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6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oleObject" Target="../embeddings/oleObject3.bin"/><Relationship Id="rId8" Type="http://schemas.openxmlformats.org/officeDocument/2006/relationships/image" Target="../media/image20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2" y="4113360"/>
            <a:ext cx="7882135" cy="1074043"/>
          </a:xfrm>
        </p:spPr>
        <p:txBody>
          <a:bodyPr>
            <a:noAutofit/>
          </a:bodyPr>
          <a:lstStyle/>
          <a:p>
            <a:r>
              <a:rPr lang="fr-FR" sz="2000" dirty="0" smtClean="0"/>
              <a:t>self-</a:t>
            </a:r>
            <a:r>
              <a:rPr lang="fr-FR" sz="2000" dirty="0" err="1" smtClean="0"/>
              <a:t>calibrating</a:t>
            </a:r>
            <a:r>
              <a:rPr lang="fr-FR" sz="2000" dirty="0" smtClean="0"/>
              <a:t> </a:t>
            </a:r>
            <a:r>
              <a:rPr lang="fr-FR" sz="2000" dirty="0" err="1" smtClean="0"/>
              <a:t>polarimeters</a:t>
            </a:r>
            <a:r>
              <a:rPr lang="fr-FR" sz="2000" dirty="0" smtClean="0"/>
              <a:t> and </a:t>
            </a:r>
            <a:r>
              <a:rPr lang="fr-FR" sz="2000" dirty="0" err="1" smtClean="0"/>
              <a:t>advanced</a:t>
            </a:r>
            <a:r>
              <a:rPr lang="fr-FR" sz="2000" dirty="0" smtClean="0"/>
              <a:t> image-</a:t>
            </a:r>
            <a:r>
              <a:rPr lang="fr-FR" sz="2000" dirty="0" err="1" smtClean="0"/>
              <a:t>like</a:t>
            </a:r>
            <a:r>
              <a:rPr lang="fr-FR" sz="2000" dirty="0" smtClean="0"/>
              <a:t> data reconstruction/</a:t>
            </a:r>
            <a:r>
              <a:rPr lang="fr-FR" sz="2000" dirty="0" err="1" smtClean="0"/>
              <a:t>processing</a:t>
            </a:r>
            <a:r>
              <a:rPr lang="fr-FR" sz="2000" dirty="0" smtClean="0"/>
              <a:t> </a:t>
            </a:r>
            <a:r>
              <a:rPr lang="fr-FR" sz="2000" dirty="0" err="1" smtClean="0"/>
              <a:t>algorithms</a:t>
            </a:r>
            <a:r>
              <a:rPr lang="fr-FR" sz="2000" dirty="0" smtClean="0"/>
              <a:t> </a:t>
            </a:r>
            <a:endParaRPr lang="fr-FR" sz="2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4233069"/>
            <a:ext cx="7772400" cy="1500187"/>
          </a:xfrm>
        </p:spPr>
        <p:txBody>
          <a:bodyPr/>
          <a:lstStyle/>
          <a:p>
            <a:r>
              <a:rPr lang="fr-FR" b="1" dirty="0" smtClean="0"/>
              <a:t>J. Zallat</a:t>
            </a:r>
            <a:r>
              <a:rPr lang="fr-FR" dirty="0" smtClean="0"/>
              <a:t>, S. Faisan, M. </a:t>
            </a:r>
            <a:r>
              <a:rPr lang="fr-FR" dirty="0" err="1" smtClean="0"/>
              <a:t>Karnoukian</a:t>
            </a:r>
            <a:r>
              <a:rPr lang="fr-FR" dirty="0" smtClean="0"/>
              <a:t>, C. Heinrich, M. </a:t>
            </a:r>
            <a:r>
              <a:rPr lang="fr-FR" dirty="0" err="1" smtClean="0"/>
              <a:t>Torzynski</a:t>
            </a:r>
            <a:r>
              <a:rPr lang="fr-FR" dirty="0" smtClean="0"/>
              <a:t>, A. </a:t>
            </a:r>
            <a:r>
              <a:rPr lang="fr-FR" dirty="0" err="1" smtClean="0"/>
              <a:t>Lallement</a:t>
            </a:r>
            <a:endParaRPr lang="fr-FR" dirty="0"/>
          </a:p>
        </p:txBody>
      </p:sp>
      <p:pic>
        <p:nvPicPr>
          <p:cNvPr id="7" name="Picture 9" descr="Poincar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50" y="980158"/>
            <a:ext cx="2663825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557376"/>
              </p:ext>
            </p:extLst>
          </p:nvPr>
        </p:nvGraphicFramePr>
        <p:xfrm>
          <a:off x="5114975" y="1123033"/>
          <a:ext cx="3095625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Visio" r:id="rId4" imgW="2425720" imgH="1456538" progId="Visio.Drawing.11">
                  <p:embed/>
                </p:oleObj>
              </mc:Choice>
              <mc:Fallback>
                <p:oleObj name="Visio" r:id="rId4" imgW="2425720" imgH="145653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4975" y="1123033"/>
                        <a:ext cx="3095625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http://pic.srv5.wapedia.mobi/thumb/8b5d14313/fr/max/384/276/Onde_electromagnetique.svg?format=jpg,png,gif,w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2314575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14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39794" r="37781" b="33611"/>
          <a:stretch/>
        </p:blipFill>
        <p:spPr bwMode="auto">
          <a:xfrm>
            <a:off x="179512" y="836712"/>
            <a:ext cx="5271342" cy="299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5" t="38912" r="39421" b="33237"/>
          <a:stretch/>
        </p:blipFill>
        <p:spPr bwMode="auto">
          <a:xfrm>
            <a:off x="3995936" y="3645024"/>
            <a:ext cx="4975404" cy="312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771800" y="0"/>
            <a:ext cx="3059832" cy="7225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DOP images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385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07504" y="836712"/>
            <a:ext cx="7128792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Spectral calibration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of a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polarimeter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RWP 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1935330"/>
            <a:ext cx="5616624" cy="394194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12776"/>
            <a:ext cx="3912434" cy="5040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060848"/>
            <a:ext cx="3530715" cy="72008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5" y="3068960"/>
            <a:ext cx="2778455" cy="1008112"/>
          </a:xfrm>
          <a:prstGeom prst="rect">
            <a:avLst/>
          </a:prstGeom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1619672" y="188640"/>
            <a:ext cx="5976664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Polarimetric</a:t>
            </a:r>
            <a:r>
              <a:rPr kumimoji="0" lang="fr-FR" sz="2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Calibration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190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64705"/>
            <a:ext cx="4134530" cy="309634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764704"/>
            <a:ext cx="4254826" cy="318643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861048"/>
            <a:ext cx="3744416" cy="28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15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293096"/>
            <a:ext cx="3456384" cy="242581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340768"/>
            <a:ext cx="5664629" cy="4248472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07504" y="836712"/>
            <a:ext cx="7488832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Spectral calibration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of a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polarimeter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LCVR 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8227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047328"/>
            <a:ext cx="711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49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140968"/>
            <a:ext cx="7820868" cy="198276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07504" y="764704"/>
            <a:ext cx="7488832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Spectral calibration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of a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polarimeter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LCVR 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79512" y="1526977"/>
            <a:ext cx="2664296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Classical</a:t>
            </a:r>
            <a:r>
              <a:rPr kumimoji="0" lang="fr-FR" sz="160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LCVR - PSA</a:t>
            </a:r>
            <a:r>
              <a:rPr kumimoji="0" lang="fr-FR" sz="160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endParaRPr kumimoji="0" lang="fr-FR" sz="1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923928" y="1340768"/>
            <a:ext cx="504056" cy="10081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347864" y="1340768"/>
            <a:ext cx="360040" cy="10081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4572000" y="1340768"/>
            <a:ext cx="504056" cy="10081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374600" y="2290240"/>
            <a:ext cx="32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019983" y="2300576"/>
            <a:ext cx="41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L1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4644008" y="2280948"/>
            <a:ext cx="41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L2</a:t>
            </a:r>
            <a:endParaRPr lang="fr-FR" b="1" dirty="0"/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251520" y="4221088"/>
            <a:ext cx="26642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New LCVR – PSA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+mj-ea"/>
                <a:cs typeface="+mj-cs"/>
              </a:rPr>
              <a:t>Differential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+mj-ea"/>
                <a:cs typeface="+mj-cs"/>
              </a:rPr>
              <a:t> PSA</a:t>
            </a:r>
            <a:r>
              <a:rPr kumimoji="0" lang="fr-FR" sz="160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endParaRPr kumimoji="0" lang="fr-FR" sz="1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3923928" y="3900060"/>
            <a:ext cx="504056" cy="10081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3347864" y="3900060"/>
            <a:ext cx="360040" cy="10081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5292080" y="3900060"/>
            <a:ext cx="504056" cy="10081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3374600" y="4849532"/>
            <a:ext cx="32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</a:t>
            </a:r>
            <a:endParaRPr lang="fr-FR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4019983" y="4859868"/>
            <a:ext cx="41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L1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364088" y="4840240"/>
            <a:ext cx="41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L2</a:t>
            </a:r>
            <a:endParaRPr lang="fr-FR" b="1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4617272" y="3887784"/>
            <a:ext cx="504056" cy="10081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4598836" y="4869160"/>
            <a:ext cx="54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HW</a:t>
            </a:r>
            <a:endParaRPr lang="fr-FR" b="1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33711"/>
            <a:ext cx="9144000" cy="61556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779912" y="3645024"/>
            <a:ext cx="2232248" cy="1728192"/>
          </a:xfrm>
          <a:prstGeom prst="rect">
            <a:avLst/>
          </a:prstGeom>
          <a:noFill/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5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MuellerBlo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6344"/>
            <a:ext cx="9144000" cy="4482976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107504" y="764704"/>
            <a:ext cx="8568952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Spectral calibration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of a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polarimeter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With</a:t>
            </a:r>
            <a:r>
              <a:rPr lang="fr-FR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+mj-ea"/>
                <a:cs typeface="+mj-cs"/>
              </a:rPr>
              <a:t>out </a:t>
            </a:r>
            <a:r>
              <a:rPr lang="fr-FR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+mj-ea"/>
                <a:cs typeface="+mj-cs"/>
              </a:rPr>
              <a:t>Polarizer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4978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tokesBlo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4376"/>
            <a:ext cx="9144000" cy="4482976"/>
          </a:xfrm>
          <a:prstGeom prst="rect">
            <a:avLst/>
          </a:prstGeom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107504" y="764704"/>
            <a:ext cx="8568952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Spectral calibration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of a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polarimeter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With</a:t>
            </a:r>
            <a:r>
              <a:rPr lang="fr-FR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+mj-ea"/>
                <a:cs typeface="+mj-cs"/>
              </a:rPr>
              <a:t> </a:t>
            </a:r>
            <a:r>
              <a:rPr lang="fr-FR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+mj-ea"/>
                <a:cs typeface="+mj-cs"/>
              </a:rPr>
              <a:t>Polarizer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1874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residu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75" y="3573016"/>
            <a:ext cx="6756292" cy="3312368"/>
          </a:xfrm>
          <a:prstGeom prst="rect">
            <a:avLst/>
          </a:prstGeom>
        </p:spPr>
      </p:pic>
      <p:grpSp>
        <p:nvGrpSpPr>
          <p:cNvPr id="15" name="Grouper 14"/>
          <p:cNvGrpSpPr/>
          <p:nvPr/>
        </p:nvGrpSpPr>
        <p:grpSpPr>
          <a:xfrm>
            <a:off x="5544616" y="1630541"/>
            <a:ext cx="3779912" cy="1870467"/>
            <a:chOff x="5364088" y="1054477"/>
            <a:chExt cx="3779912" cy="1870467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5940152" y="1309513"/>
              <a:ext cx="504056" cy="100811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64088" y="1309513"/>
              <a:ext cx="360040" cy="100811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à coins arrondis 5"/>
            <p:cNvSpPr/>
            <p:nvPr/>
          </p:nvSpPr>
          <p:spPr>
            <a:xfrm>
              <a:off x="7308304" y="1309513"/>
              <a:ext cx="504056" cy="100811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5390824" y="2258985"/>
              <a:ext cx="3273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P</a:t>
              </a:r>
              <a:endParaRPr lang="fr-FR" b="1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036207" y="2269321"/>
              <a:ext cx="4126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L1</a:t>
              </a:r>
              <a:endParaRPr lang="fr-FR" b="1" dirty="0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7380312" y="2249693"/>
              <a:ext cx="4126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L2</a:t>
              </a:r>
              <a:endParaRPr lang="fr-FR" b="1" dirty="0"/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6633496" y="1297237"/>
              <a:ext cx="504056" cy="100811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6615060" y="2278613"/>
              <a:ext cx="549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HW</a:t>
              </a:r>
              <a:endParaRPr lang="fr-FR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796136" y="1054477"/>
              <a:ext cx="2232248" cy="1728192"/>
            </a:xfrm>
            <a:prstGeom prst="rect">
              <a:avLst/>
            </a:prstGeom>
            <a:noFill/>
            <a:ln>
              <a:solidFill>
                <a:srgbClr val="00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172400" y="1342509"/>
              <a:ext cx="360040" cy="100811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8199136" y="2291981"/>
              <a:ext cx="9448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/>
                <a:t>P’</a:t>
              </a:r>
              <a:endParaRPr lang="fr-FR" b="1" dirty="0"/>
            </a:p>
          </p:txBody>
        </p:sp>
      </p:grpSp>
      <p:pic>
        <p:nvPicPr>
          <p:cNvPr id="16" name="Image 15" descr="tem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5434408" cy="2664296"/>
          </a:xfrm>
          <a:prstGeom prst="rect">
            <a:avLst/>
          </a:prstGeom>
        </p:spPr>
      </p:pic>
      <p:sp>
        <p:nvSpPr>
          <p:cNvPr id="17" name="Titre 1"/>
          <p:cNvSpPr txBox="1">
            <a:spLocks/>
          </p:cNvSpPr>
          <p:nvPr/>
        </p:nvSpPr>
        <p:spPr>
          <a:xfrm>
            <a:off x="107504" y="764704"/>
            <a:ext cx="8568952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Spectral calibration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of a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polarimeter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</a:t>
            </a:r>
            <a:r>
              <a:rPr kumimoji="0" lang="fr-FR" sz="2000" b="0" i="1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Stability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1508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95536" y="1772816"/>
            <a:ext cx="8496944" cy="41764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800" dirty="0" err="1" smtClean="0"/>
              <a:t>Very</a:t>
            </a:r>
            <a:r>
              <a:rPr lang="fr-FR" sz="2800" dirty="0" smtClean="0"/>
              <a:t> </a:t>
            </a:r>
            <a:r>
              <a:rPr lang="fr-FR" sz="2800" dirty="0" err="1" smtClean="0"/>
              <a:t>well</a:t>
            </a:r>
            <a:r>
              <a:rPr lang="fr-FR" sz="2800" dirty="0" smtClean="0"/>
              <a:t> </a:t>
            </a:r>
            <a:r>
              <a:rPr lang="fr-FR" sz="2800" dirty="0" err="1" smtClean="0"/>
              <a:t>conditioned</a:t>
            </a:r>
            <a:r>
              <a:rPr lang="fr-FR" sz="2800" dirty="0" smtClean="0"/>
              <a:t> </a:t>
            </a:r>
            <a:r>
              <a:rPr lang="fr-FR" sz="2800" dirty="0" err="1" smtClean="0"/>
              <a:t>polarimeter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The PSA is very stable, no necessity to recalibrate over a long period!</a:t>
            </a:r>
          </a:p>
          <a:p>
            <a:pPr algn="just"/>
            <a:r>
              <a:rPr lang="en-US" sz="2800" dirty="0" smtClean="0"/>
              <a:t>It is used now to construct a full field Mueller imaging </a:t>
            </a:r>
            <a:r>
              <a:rPr lang="en-US" sz="2800" dirty="0" err="1" smtClean="0"/>
              <a:t>polarimeter</a:t>
            </a:r>
            <a:r>
              <a:rPr lang="en-US" sz="2800" dirty="0" smtClean="0"/>
              <a:t> dedicated to small animals tissues studies.</a:t>
            </a:r>
          </a:p>
        </p:txBody>
      </p:sp>
    </p:spTree>
    <p:extLst>
      <p:ext uri="{BB962C8B-B14F-4D97-AF65-F5344CB8AC3E}">
        <p14:creationId xmlns:p14="http://schemas.microsoft.com/office/powerpoint/2010/main" val="405464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4"/>
          <p:cNvSpPr txBox="1">
            <a:spLocks noChangeArrowheads="1"/>
          </p:cNvSpPr>
          <p:nvPr/>
        </p:nvSpPr>
        <p:spPr bwMode="auto">
          <a:xfrm>
            <a:off x="539552" y="1052736"/>
            <a:ext cx="2916464" cy="646331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fr-FR" dirty="0" err="1" smtClean="0">
                <a:latin typeface="+mn-lt"/>
              </a:rPr>
              <a:t>Distributed</a:t>
            </a:r>
            <a:r>
              <a:rPr lang="fr-FR" dirty="0" smtClean="0">
                <a:latin typeface="+mn-lt"/>
              </a:rPr>
              <a:t> </a:t>
            </a:r>
            <a:r>
              <a:rPr lang="fr-FR" dirty="0" err="1" smtClean="0">
                <a:latin typeface="+mn-lt"/>
              </a:rPr>
              <a:t>measurements</a:t>
            </a:r>
            <a:r>
              <a:rPr lang="fr-FR" dirty="0" smtClean="0">
                <a:latin typeface="+mn-lt"/>
              </a:rPr>
              <a:t> of </a:t>
            </a:r>
            <a:r>
              <a:rPr lang="fr-FR" dirty="0" err="1" smtClean="0">
                <a:latin typeface="+mn-lt"/>
              </a:rPr>
              <a:t>polarization</a:t>
            </a:r>
            <a:r>
              <a:rPr lang="fr-FR" dirty="0" smtClean="0">
                <a:latin typeface="+mn-lt"/>
              </a:rPr>
              <a:t> </a:t>
            </a:r>
            <a:r>
              <a:rPr lang="fr-FR" dirty="0" err="1" smtClean="0">
                <a:latin typeface="+mn-lt"/>
              </a:rPr>
              <a:t>parameters</a:t>
            </a:r>
            <a:endParaRPr lang="fr-FR" dirty="0">
              <a:latin typeface="+mn-lt"/>
            </a:endParaRPr>
          </a:p>
        </p:txBody>
      </p:sp>
      <p:sp>
        <p:nvSpPr>
          <p:cNvPr id="6156" name="Text Box 5"/>
          <p:cNvSpPr txBox="1">
            <a:spLocks noChangeArrowheads="1"/>
          </p:cNvSpPr>
          <p:nvPr/>
        </p:nvSpPr>
        <p:spPr bwMode="auto">
          <a:xfrm>
            <a:off x="4860032" y="908720"/>
            <a:ext cx="3960440" cy="92333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9pPr>
          </a:lstStyle>
          <a:p>
            <a:r>
              <a:rPr lang="fr-FR" b="1" dirty="0" smtClean="0">
                <a:latin typeface="+mn-lt"/>
              </a:rPr>
              <a:t>Access </a:t>
            </a:r>
            <a:r>
              <a:rPr lang="fr-FR" b="1" dirty="0" err="1" smtClean="0">
                <a:latin typeface="+mn-lt"/>
              </a:rPr>
              <a:t>specific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properties</a:t>
            </a:r>
            <a:r>
              <a:rPr lang="fr-FR" b="1" dirty="0" smtClean="0">
                <a:latin typeface="+mn-lt"/>
              </a:rPr>
              <a:t> of </a:t>
            </a:r>
            <a:r>
              <a:rPr lang="fr-FR" b="1" dirty="0" err="1" smtClean="0">
                <a:latin typeface="+mn-lt"/>
              </a:rPr>
              <a:t>objects</a:t>
            </a:r>
            <a:r>
              <a:rPr lang="fr-FR" b="1" dirty="0" smtClean="0">
                <a:latin typeface="+mn-lt"/>
              </a:rPr>
              <a:t> and media.</a:t>
            </a:r>
            <a:r>
              <a:rPr lang="fr-FR" b="1" dirty="0">
                <a:latin typeface="+mn-lt"/>
              </a:rPr>
              <a:t/>
            </a:r>
            <a:br>
              <a:rPr lang="fr-FR" b="1" dirty="0">
                <a:latin typeface="+mn-lt"/>
              </a:rPr>
            </a:br>
            <a:r>
              <a:rPr lang="fr-FR" dirty="0" smtClean="0">
                <a:latin typeface="+mn-lt"/>
              </a:rPr>
              <a:t>Application </a:t>
            </a:r>
            <a:r>
              <a:rPr lang="fr-FR" dirty="0" err="1" smtClean="0">
                <a:latin typeface="+mn-lt"/>
              </a:rPr>
              <a:t>dependent</a:t>
            </a:r>
            <a:r>
              <a:rPr lang="fr-FR" dirty="0" smtClean="0">
                <a:latin typeface="+mn-lt"/>
              </a:rPr>
              <a:t>.</a:t>
            </a:r>
            <a:endParaRPr lang="fr-FR" dirty="0">
              <a:latin typeface="+mn-lt"/>
            </a:endParaRPr>
          </a:p>
        </p:txBody>
      </p:sp>
      <p:sp>
        <p:nvSpPr>
          <p:cNvPr id="6157" name="AutoShape 10"/>
          <p:cNvSpPr>
            <a:spLocks noChangeArrowheads="1"/>
          </p:cNvSpPr>
          <p:nvPr/>
        </p:nvSpPr>
        <p:spPr bwMode="auto">
          <a:xfrm rot="16200000">
            <a:off x="3984346" y="992319"/>
            <a:ext cx="413609" cy="82247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1755180" y="2204864"/>
            <a:ext cx="5657547" cy="369332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9pPr>
          </a:lstStyle>
          <a:p>
            <a:pPr algn="ctr"/>
            <a:r>
              <a:rPr lang="fr-FR" b="1" dirty="0" err="1" smtClean="0">
                <a:latin typeface="+mn-lt"/>
              </a:rPr>
              <a:t>Physical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imaging</a:t>
            </a:r>
            <a:r>
              <a:rPr lang="fr-FR" b="1" dirty="0" smtClean="0">
                <a:latin typeface="+mn-lt"/>
              </a:rPr>
              <a:t> </a:t>
            </a:r>
            <a:r>
              <a:rPr lang="fr-FR" b="1" dirty="0" err="1" smtClean="0">
                <a:latin typeface="+mn-lt"/>
              </a:rPr>
              <a:t>modality</a:t>
            </a:r>
            <a:endParaRPr lang="fr-FR" b="1" dirty="0">
              <a:latin typeface="+mn-lt"/>
            </a:endParaRP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748239" y="3140968"/>
            <a:ext cx="2005677" cy="646331"/>
          </a:xfrm>
          <a:prstGeom prst="rect">
            <a:avLst/>
          </a:prstGeom>
          <a:solidFill>
            <a:srgbClr val="FF99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9pPr>
          </a:lstStyle>
          <a:p>
            <a:pPr algn="ctr"/>
            <a:r>
              <a:rPr lang="fr-FR" dirty="0" err="1" smtClean="0">
                <a:latin typeface="+mn-lt"/>
              </a:rPr>
              <a:t>Measured</a:t>
            </a:r>
            <a:r>
              <a:rPr lang="fr-FR" dirty="0" smtClean="0">
                <a:latin typeface="+mn-lt"/>
              </a:rPr>
              <a:t> </a:t>
            </a:r>
            <a:r>
              <a:rPr lang="fr-FR" dirty="0" err="1" smtClean="0">
                <a:latin typeface="+mn-lt"/>
              </a:rPr>
              <a:t>quatities</a:t>
            </a:r>
            <a:endParaRPr lang="fr-FR" dirty="0">
              <a:latin typeface="+mn-lt"/>
            </a:endParaRPr>
          </a:p>
          <a:p>
            <a:pPr algn="ctr"/>
            <a:r>
              <a:rPr lang="fr-FR" dirty="0" smtClean="0">
                <a:latin typeface="+mn-lt"/>
              </a:rPr>
              <a:t>(</a:t>
            </a:r>
            <a:r>
              <a:rPr lang="fr-FR" i="1" dirty="0" smtClean="0">
                <a:latin typeface="+mn-lt"/>
              </a:rPr>
              <a:t>radiances</a:t>
            </a:r>
            <a:r>
              <a:rPr lang="fr-FR" dirty="0" smtClean="0">
                <a:latin typeface="+mn-lt"/>
              </a:rPr>
              <a:t>)</a:t>
            </a:r>
            <a:endParaRPr lang="fr-FR" dirty="0">
              <a:latin typeface="+mn-lt"/>
            </a:endParaRPr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6012160" y="3140968"/>
            <a:ext cx="1928733" cy="646331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ZapfHumnst BT" charset="0"/>
                <a:ea typeface="ＭＳ Ｐゴシック" charset="0"/>
              </a:defRPr>
            </a:lvl9pPr>
          </a:lstStyle>
          <a:p>
            <a:r>
              <a:rPr lang="fr-FR" dirty="0" err="1" smtClean="0">
                <a:latin typeface="+mn-lt"/>
              </a:rPr>
              <a:t>Physical</a:t>
            </a:r>
            <a:r>
              <a:rPr lang="fr-FR" dirty="0" smtClean="0">
                <a:latin typeface="+mn-lt"/>
              </a:rPr>
              <a:t> </a:t>
            </a:r>
            <a:r>
              <a:rPr lang="fr-FR" dirty="0" err="1" smtClean="0">
                <a:latin typeface="+mn-lt"/>
              </a:rPr>
              <a:t>quantities</a:t>
            </a:r>
            <a:endParaRPr lang="fr-FR" dirty="0">
              <a:latin typeface="+mn-lt"/>
            </a:endParaRPr>
          </a:p>
          <a:p>
            <a:r>
              <a:rPr lang="fr-FR" dirty="0">
                <a:latin typeface="+mn-lt"/>
              </a:rPr>
              <a:t>Stokes - Mueller</a:t>
            </a:r>
          </a:p>
        </p:txBody>
      </p:sp>
      <p:sp>
        <p:nvSpPr>
          <p:cNvPr id="6154" name="AutoShape 11"/>
          <p:cNvSpPr>
            <a:spLocks noChangeArrowheads="1"/>
          </p:cNvSpPr>
          <p:nvPr/>
        </p:nvSpPr>
        <p:spPr bwMode="auto">
          <a:xfrm>
            <a:off x="3419872" y="2924944"/>
            <a:ext cx="2016224" cy="1008112"/>
          </a:xfrm>
          <a:prstGeom prst="leftRightArrow">
            <a:avLst>
              <a:gd name="adj1" fmla="val 50000"/>
              <a:gd name="adj2" fmla="val 34936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500" dirty="0" smtClean="0"/>
              <a:t>Observation </a:t>
            </a:r>
            <a:r>
              <a:rPr lang="fr-FR" dirty="0" smtClean="0"/>
              <a:t>model</a:t>
            </a:r>
            <a:endParaRPr lang="fr-FR" dirty="0"/>
          </a:p>
        </p:txBody>
      </p:sp>
      <p:sp>
        <p:nvSpPr>
          <p:cNvPr id="6149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323528" y="4149080"/>
            <a:ext cx="3960440" cy="2486435"/>
          </a:xfrm>
          <a:solidFill>
            <a:srgbClr val="DDDDDD"/>
          </a:solidFill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fr-FR" sz="2000" b="1" dirty="0" err="1" smtClean="0"/>
              <a:t>Experimental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developments</a:t>
            </a:r>
            <a:endParaRPr lang="fr-FR" sz="2000" b="1" dirty="0"/>
          </a:p>
          <a:p>
            <a:r>
              <a:rPr lang="fr-FR" sz="2000" dirty="0" err="1" smtClean="0"/>
              <a:t>Polarimeters</a:t>
            </a:r>
            <a:endParaRPr lang="fr-FR" sz="2000" dirty="0"/>
          </a:p>
          <a:p>
            <a:r>
              <a:rPr lang="fr-FR" sz="2000" dirty="0" smtClean="0"/>
              <a:t>Calibration</a:t>
            </a:r>
            <a:endParaRPr lang="fr-FR" sz="2000" dirty="0"/>
          </a:p>
          <a:p>
            <a:pPr lvl="1"/>
            <a:r>
              <a:rPr lang="fr-FR" sz="2000" dirty="0" err="1" smtClean="0"/>
              <a:t>Authenticate</a:t>
            </a:r>
            <a:r>
              <a:rPr lang="fr-FR" sz="2000" dirty="0" smtClean="0"/>
              <a:t> acquisitions</a:t>
            </a:r>
            <a:endParaRPr lang="fr-FR" sz="2000" dirty="0"/>
          </a:p>
          <a:p>
            <a:pPr lvl="1"/>
            <a:r>
              <a:rPr lang="fr-FR" sz="2000" dirty="0" err="1" smtClean="0"/>
              <a:t>Robustness</a:t>
            </a:r>
            <a:endParaRPr lang="fr-FR" sz="2000" dirty="0"/>
          </a:p>
        </p:txBody>
      </p:sp>
      <p:sp>
        <p:nvSpPr>
          <p:cNvPr id="6150" name="Rectangle 18"/>
          <p:cNvSpPr>
            <a:spLocks noChangeArrowheads="1"/>
          </p:cNvSpPr>
          <p:nvPr/>
        </p:nvSpPr>
        <p:spPr bwMode="auto">
          <a:xfrm>
            <a:off x="5004048" y="4149080"/>
            <a:ext cx="3816424" cy="2520280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125" tIns="47062" rIns="94125" bIns="47062"/>
          <a:lstStyle/>
          <a:p>
            <a:pPr marL="353132" indent="-353132" defTabSz="941180">
              <a:spcBef>
                <a:spcPct val="20000"/>
              </a:spcBef>
            </a:pPr>
            <a:r>
              <a:rPr lang="fr-FR" sz="2000" b="1" dirty="0" err="1" smtClean="0"/>
              <a:t>Theoretical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developments</a:t>
            </a:r>
            <a:endParaRPr lang="fr-FR" sz="2000" b="1" dirty="0"/>
          </a:p>
          <a:p>
            <a:pPr marL="353132" indent="-353132" defTabSz="941180">
              <a:spcBef>
                <a:spcPct val="20000"/>
              </a:spcBef>
              <a:buFontTx/>
              <a:buChar char="•"/>
            </a:pPr>
            <a:r>
              <a:rPr lang="fr-FR" sz="2000" dirty="0" smtClean="0"/>
              <a:t>Model inversion</a:t>
            </a:r>
            <a:endParaRPr lang="fr-FR" sz="2000" dirty="0"/>
          </a:p>
          <a:p>
            <a:pPr marL="353132" indent="-353132" defTabSz="941180">
              <a:spcBef>
                <a:spcPct val="20000"/>
              </a:spcBef>
              <a:buFontTx/>
              <a:buChar char="•"/>
            </a:pPr>
            <a:r>
              <a:rPr lang="fr-FR" sz="2000" dirty="0" err="1" smtClean="0"/>
              <a:t>Polarization</a:t>
            </a:r>
            <a:r>
              <a:rPr lang="fr-FR" sz="2000" dirty="0" smtClean="0"/>
              <a:t> </a:t>
            </a:r>
            <a:r>
              <a:rPr lang="fr-FR" sz="2000" dirty="0" err="1" smtClean="0"/>
              <a:t>algebra</a:t>
            </a:r>
            <a:endParaRPr lang="fr-FR" sz="2000" dirty="0"/>
          </a:p>
          <a:p>
            <a:pPr marL="353132" indent="-353132" defTabSz="941180">
              <a:spcBef>
                <a:spcPct val="20000"/>
              </a:spcBef>
              <a:buFontTx/>
              <a:buChar char="•"/>
            </a:pPr>
            <a:r>
              <a:rPr lang="fr-FR" sz="2000" dirty="0" smtClean="0"/>
              <a:t>Signal/Image </a:t>
            </a:r>
            <a:r>
              <a:rPr lang="fr-FR" sz="2000" dirty="0" err="1" smtClean="0"/>
              <a:t>processing</a:t>
            </a:r>
            <a:endParaRPr lang="fr-FR" sz="2000" dirty="0"/>
          </a:p>
          <a:p>
            <a:pPr marL="353132" indent="-353132" defTabSz="941180">
              <a:spcBef>
                <a:spcPct val="20000"/>
              </a:spcBef>
              <a:buFontTx/>
              <a:buChar char="•"/>
            </a:pPr>
            <a:r>
              <a:rPr lang="fr-FR" sz="2000" dirty="0" err="1" smtClean="0"/>
              <a:t>Physical</a:t>
            </a:r>
            <a:r>
              <a:rPr lang="fr-FR" sz="2000" dirty="0" smtClean="0"/>
              <a:t> </a:t>
            </a:r>
            <a:r>
              <a:rPr lang="fr-FR" sz="2000" dirty="0" err="1" smtClean="0"/>
              <a:t>interpretation</a:t>
            </a:r>
            <a:endParaRPr lang="fr-FR" sz="2000" dirty="0"/>
          </a:p>
          <a:p>
            <a:pPr marL="353132" indent="-353132" defTabSz="941180">
              <a:spcBef>
                <a:spcPct val="20000"/>
              </a:spcBef>
              <a:buFontTx/>
              <a:buChar char="•"/>
            </a:pPr>
            <a:r>
              <a:rPr lang="fr-FR" sz="2000" dirty="0" smtClean="0"/>
              <a:t>Relevant display</a:t>
            </a:r>
            <a:endParaRPr lang="fr-FR" sz="2000" dirty="0"/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2771800" y="0"/>
            <a:ext cx="3059832" cy="7225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Polarization</a:t>
            </a: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fr-FR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imaging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3006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619672" y="188640"/>
            <a:ext cx="5976664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Data </a:t>
            </a:r>
            <a:r>
              <a:rPr kumimoji="0" lang="fr-FR" sz="28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reduction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12776"/>
            <a:ext cx="3672408" cy="634085"/>
          </a:xfrm>
          <a:prstGeom prst="rect">
            <a:avLst/>
          </a:prstGeom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179512" y="836712"/>
            <a:ext cx="8496944" cy="648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800" dirty="0" smtClean="0"/>
              <a:t>For </a:t>
            </a:r>
            <a:r>
              <a:rPr lang="fr-FR" sz="2800" dirty="0" err="1" smtClean="0"/>
              <a:t>each</a:t>
            </a:r>
            <a:r>
              <a:rPr lang="fr-FR" sz="2800" dirty="0" smtClean="0"/>
              <a:t> pixel location (s), </a:t>
            </a:r>
            <a:r>
              <a:rPr lang="fr-FR" sz="2800" dirty="0" err="1" smtClean="0"/>
              <a:t>we</a:t>
            </a:r>
            <a:r>
              <a:rPr lang="fr-FR" sz="2800" dirty="0" smtClean="0"/>
              <a:t> have</a:t>
            </a:r>
            <a:endParaRPr lang="en-US" sz="2800" dirty="0" smtClean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36912"/>
            <a:ext cx="3513900" cy="98678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2717304"/>
            <a:ext cx="1893800" cy="512440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179512" y="2060848"/>
            <a:ext cx="8496944" cy="72008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800" dirty="0" smtClean="0"/>
              <a:t>For </a:t>
            </a:r>
            <a:r>
              <a:rPr lang="fr-FR" sz="2800" dirty="0" err="1" smtClean="0"/>
              <a:t>each</a:t>
            </a:r>
            <a:r>
              <a:rPr lang="fr-FR" sz="2800" dirty="0" smtClean="0"/>
              <a:t> class:</a:t>
            </a:r>
            <a:endParaRPr lang="en-US" sz="2800" dirty="0" smtClean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623544"/>
            <a:ext cx="2135085" cy="461640"/>
          </a:xfrm>
          <a:prstGeom prst="rect">
            <a:avLst/>
          </a:prstGeom>
        </p:spPr>
      </p:pic>
      <p:sp>
        <p:nvSpPr>
          <p:cNvPr id="12" name="Espace réservé du contenu 2"/>
          <p:cNvSpPr txBox="1">
            <a:spLocks/>
          </p:cNvSpPr>
          <p:nvPr/>
        </p:nvSpPr>
        <p:spPr>
          <a:xfrm>
            <a:off x="251520" y="3573016"/>
            <a:ext cx="8496944" cy="93610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800" dirty="0" smtClean="0"/>
              <a:t>To </a:t>
            </a:r>
            <a:r>
              <a:rPr lang="fr-FR" sz="2800" dirty="0" err="1" smtClean="0"/>
              <a:t>account</a:t>
            </a:r>
            <a:r>
              <a:rPr lang="fr-FR" sz="2800" dirty="0" smtClean="0"/>
              <a:t> for non </a:t>
            </a:r>
            <a:r>
              <a:rPr lang="fr-FR" sz="2800" dirty="0" err="1" smtClean="0"/>
              <a:t>uniform</a:t>
            </a:r>
            <a:r>
              <a:rPr lang="fr-FR" sz="2800" dirty="0" smtClean="0"/>
              <a:t> illumination, a </a:t>
            </a:r>
            <a:r>
              <a:rPr lang="fr-FR" sz="2800" dirty="0" err="1" smtClean="0"/>
              <a:t>gaussian</a:t>
            </a:r>
            <a:r>
              <a:rPr lang="fr-FR" sz="2800" dirty="0" smtClean="0"/>
              <a:t> mixture </a:t>
            </a:r>
            <a:r>
              <a:rPr lang="fr-FR" sz="2800" dirty="0" err="1" smtClean="0"/>
              <a:t>density</a:t>
            </a:r>
            <a:r>
              <a:rPr lang="fr-FR" sz="2800" dirty="0" smtClean="0"/>
              <a:t> </a:t>
            </a:r>
            <a:r>
              <a:rPr lang="fr-FR" sz="2800" dirty="0" err="1" smtClean="0"/>
              <a:t>is</a:t>
            </a:r>
            <a:r>
              <a:rPr lang="fr-FR" sz="2800" dirty="0" smtClean="0"/>
              <a:t> </a:t>
            </a:r>
            <a:r>
              <a:rPr lang="fr-FR" sz="2800" dirty="0" err="1" smtClean="0"/>
              <a:t>used</a:t>
            </a:r>
            <a:r>
              <a:rPr lang="fr-FR" sz="2800" dirty="0" smtClean="0"/>
              <a:t> to model: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05746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egmentationMapetilluminationMap_SNr_20dB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4" r="12081" b="4592"/>
          <a:stretch/>
        </p:blipFill>
        <p:spPr>
          <a:xfrm>
            <a:off x="539552" y="836712"/>
            <a:ext cx="7992888" cy="5937681"/>
          </a:xfrm>
          <a:prstGeom prst="rect">
            <a:avLst/>
          </a:prstGeom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1619672" y="188640"/>
            <a:ext cx="5976664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Data </a:t>
            </a:r>
            <a:r>
              <a:rPr kumimoji="0" lang="fr-FR" sz="24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reduction</a:t>
            </a:r>
            <a:r>
              <a:rPr kumimoji="0" lang="fr-FR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</a:t>
            </a:r>
            <a:r>
              <a:rPr kumimoji="0" lang="fr-FR" sz="24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synthetic</a:t>
            </a:r>
            <a:r>
              <a:rPr kumimoji="0" lang="fr-FR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data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32580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619672" y="188640"/>
            <a:ext cx="5976664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Data </a:t>
            </a:r>
            <a:r>
              <a:rPr kumimoji="0" lang="fr-FR" sz="20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reduction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real data (</a:t>
            </a:r>
            <a:r>
              <a:rPr kumimoji="0" lang="fr-FR" sz="20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intensities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)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Image 2" descr="16imagesIntensitee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4" t="6385" r="11784" b="9999"/>
          <a:stretch/>
        </p:blipFill>
        <p:spPr>
          <a:xfrm>
            <a:off x="251520" y="836712"/>
            <a:ext cx="8568952" cy="590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92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619672" y="188640"/>
            <a:ext cx="5976664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Data </a:t>
            </a:r>
            <a:r>
              <a:rPr kumimoji="0" lang="fr-FR" sz="24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reduction</a:t>
            </a:r>
            <a:r>
              <a:rPr kumimoji="0" lang="fr-FR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: real data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80728"/>
            <a:ext cx="711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1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05273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M1 = [ 1.0000    0.0044   -0.0243   </a:t>
            </a:r>
            <a:r>
              <a:rPr lang="fr-FR" dirty="0" smtClean="0"/>
              <a:t>  </a:t>
            </a:r>
            <a:r>
              <a:rPr lang="fr-FR" dirty="0"/>
              <a:t>0.0488</a:t>
            </a:r>
          </a:p>
          <a:p>
            <a:r>
              <a:rPr lang="fr-FR" dirty="0"/>
              <a:t>  </a:t>
            </a:r>
            <a:r>
              <a:rPr lang="fr-FR" dirty="0" smtClean="0"/>
              <a:t>          </a:t>
            </a:r>
            <a:r>
              <a:rPr lang="fr-FR" dirty="0"/>
              <a:t>-0.0166    0.3616   -0.0552   -0.1671</a:t>
            </a:r>
          </a:p>
          <a:p>
            <a:r>
              <a:rPr lang="fr-FR" dirty="0"/>
              <a:t>  </a:t>
            </a:r>
            <a:r>
              <a:rPr lang="fr-FR" dirty="0" smtClean="0"/>
              <a:t>          </a:t>
            </a:r>
            <a:r>
              <a:rPr lang="fr-FR" dirty="0"/>
              <a:t>-0.0417   -0.0122    0.2991   -0.3169</a:t>
            </a:r>
          </a:p>
          <a:p>
            <a:r>
              <a:rPr lang="fr-FR" dirty="0"/>
              <a:t>  </a:t>
            </a:r>
            <a:r>
              <a:rPr lang="fr-FR" dirty="0" smtClean="0"/>
              <a:t>          </a:t>
            </a:r>
            <a:r>
              <a:rPr lang="fr-FR" dirty="0"/>
              <a:t>-0.0077    0.1675    0.2551   </a:t>
            </a:r>
            <a:r>
              <a:rPr lang="fr-FR" dirty="0" smtClean="0"/>
              <a:t>  </a:t>
            </a:r>
            <a:r>
              <a:rPr lang="fr-FR" dirty="0"/>
              <a:t>0.2231 ]</a:t>
            </a:r>
          </a:p>
          <a:p>
            <a:endParaRPr lang="fr-FR" dirty="0"/>
          </a:p>
          <a:p>
            <a:r>
              <a:rPr lang="fr-FR" dirty="0"/>
              <a:t>M2 = [ 1.0000    0.0249    0.0101   </a:t>
            </a:r>
            <a:r>
              <a:rPr lang="fr-FR" dirty="0" smtClean="0"/>
              <a:t>  </a:t>
            </a:r>
            <a:r>
              <a:rPr lang="fr-FR" dirty="0"/>
              <a:t>0.0014</a:t>
            </a:r>
          </a:p>
          <a:p>
            <a:r>
              <a:rPr lang="fr-FR" dirty="0"/>
              <a:t>   </a:t>
            </a:r>
            <a:r>
              <a:rPr lang="fr-FR" dirty="0" smtClean="0"/>
              <a:t>          </a:t>
            </a:r>
            <a:r>
              <a:rPr lang="fr-FR" dirty="0"/>
              <a:t>0.0135    0.9011   -0.2090   -0.3613</a:t>
            </a:r>
          </a:p>
          <a:p>
            <a:r>
              <a:rPr lang="fr-FR" dirty="0"/>
              <a:t>   </a:t>
            </a:r>
            <a:r>
              <a:rPr lang="fr-FR" dirty="0" smtClean="0"/>
              <a:t>          </a:t>
            </a:r>
            <a:r>
              <a:rPr lang="fr-FR" dirty="0"/>
              <a:t>0.0115   -0.1105    0.6968   -0.6963</a:t>
            </a:r>
          </a:p>
          <a:p>
            <a:r>
              <a:rPr lang="fr-FR" dirty="0"/>
              <a:t>  </a:t>
            </a:r>
            <a:r>
              <a:rPr lang="fr-FR" dirty="0" smtClean="0"/>
              <a:t>           </a:t>
            </a:r>
            <a:r>
              <a:rPr lang="fr-FR" dirty="0"/>
              <a:t>0.0179    0.4028    0.6741    </a:t>
            </a:r>
            <a:r>
              <a:rPr lang="fr-FR" dirty="0" smtClean="0"/>
              <a:t> 0.6083 </a:t>
            </a:r>
            <a:r>
              <a:rPr lang="fr-FR" dirty="0"/>
              <a:t>]</a:t>
            </a:r>
          </a:p>
          <a:p>
            <a:endParaRPr lang="fr-FR" dirty="0"/>
          </a:p>
          <a:p>
            <a:r>
              <a:rPr lang="fr-FR" dirty="0"/>
              <a:t>M3 = [ 1.0000   -0.3102   -0.5205    0.7648</a:t>
            </a:r>
          </a:p>
          <a:p>
            <a:r>
              <a:rPr lang="fr-FR" dirty="0"/>
              <a:t>  </a:t>
            </a:r>
            <a:r>
              <a:rPr lang="fr-FR" dirty="0" smtClean="0"/>
              <a:t>         </a:t>
            </a:r>
            <a:r>
              <a:rPr lang="fr-FR" dirty="0"/>
              <a:t>-0.4711    0.1691    0.2453   -0.3734</a:t>
            </a:r>
          </a:p>
          <a:p>
            <a:r>
              <a:rPr lang="fr-FR" dirty="0"/>
              <a:t> </a:t>
            </a:r>
            <a:r>
              <a:rPr lang="fr-FR" dirty="0" smtClean="0"/>
              <a:t>          </a:t>
            </a:r>
            <a:r>
              <a:rPr lang="fr-FR" dirty="0"/>
              <a:t>-0.8678    0.2605    0.4672   -0.6785</a:t>
            </a:r>
          </a:p>
          <a:p>
            <a:r>
              <a:rPr lang="fr-FR" dirty="0"/>
              <a:t> </a:t>
            </a:r>
            <a:r>
              <a:rPr lang="fr-FR" dirty="0" smtClean="0"/>
              <a:t>          </a:t>
            </a:r>
            <a:r>
              <a:rPr lang="fr-FR" dirty="0"/>
              <a:t>-0.0083    0.0112    0.0224    0.0052 ]</a:t>
            </a:r>
          </a:p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4542113" y="1628800"/>
            <a:ext cx="4572000" cy="2862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  <a:p>
            <a:r>
              <a:rPr lang="fr-FR" dirty="0"/>
              <a:t>M4 = [  1.0000    0.0053    0.0075    0.0052</a:t>
            </a:r>
          </a:p>
          <a:p>
            <a:r>
              <a:rPr lang="fr-FR" dirty="0"/>
              <a:t>   </a:t>
            </a:r>
            <a:r>
              <a:rPr lang="fr-FR" dirty="0" smtClean="0"/>
              <a:t>           </a:t>
            </a:r>
            <a:r>
              <a:rPr lang="fr-FR" dirty="0"/>
              <a:t>0.0012    0.8993   -0.2341   -0.3621</a:t>
            </a:r>
          </a:p>
          <a:p>
            <a:r>
              <a:rPr lang="fr-FR" dirty="0"/>
              <a:t>   </a:t>
            </a:r>
            <a:r>
              <a:rPr lang="fr-FR" dirty="0" smtClean="0"/>
              <a:t>           </a:t>
            </a:r>
            <a:r>
              <a:rPr lang="fr-FR" dirty="0"/>
              <a:t>0.0042   -0.0898    0.7110   -0.6907</a:t>
            </a:r>
          </a:p>
          <a:p>
            <a:r>
              <a:rPr lang="fr-FR" dirty="0"/>
              <a:t> </a:t>
            </a:r>
            <a:r>
              <a:rPr lang="fr-FR" dirty="0" smtClean="0"/>
              <a:t>             </a:t>
            </a:r>
            <a:r>
              <a:rPr lang="fr-FR" dirty="0"/>
              <a:t>0.0069    0.4224    0.6565    0.6171 ]</a:t>
            </a:r>
          </a:p>
          <a:p>
            <a:endParaRPr lang="fr-FR" dirty="0"/>
          </a:p>
          <a:p>
            <a:r>
              <a:rPr lang="fr-FR" dirty="0"/>
              <a:t>M5 = [  1.0000    0.4296    0.4694   -0.7280</a:t>
            </a:r>
          </a:p>
          <a:p>
            <a:r>
              <a:rPr lang="fr-FR" dirty="0"/>
              <a:t>   </a:t>
            </a:r>
            <a:r>
              <a:rPr lang="fr-FR" dirty="0" smtClean="0"/>
              <a:t>           </a:t>
            </a:r>
            <a:r>
              <a:rPr lang="fr-FR" dirty="0"/>
              <a:t>0.5207    0.2426    0.2414   -0.3865</a:t>
            </a:r>
          </a:p>
          <a:p>
            <a:r>
              <a:rPr lang="fr-FR" dirty="0"/>
              <a:t>   </a:t>
            </a:r>
            <a:r>
              <a:rPr lang="fr-FR" dirty="0" smtClean="0"/>
              <a:t>           </a:t>
            </a:r>
            <a:r>
              <a:rPr lang="fr-FR" dirty="0"/>
              <a:t>0.8273    0.3613    0.4156   -0.6273</a:t>
            </a:r>
          </a:p>
          <a:p>
            <a:r>
              <a:rPr lang="fr-FR" dirty="0"/>
              <a:t>    </a:t>
            </a:r>
            <a:r>
              <a:rPr lang="fr-FR" dirty="0" smtClean="0"/>
              <a:t>          0.0013    </a:t>
            </a:r>
            <a:r>
              <a:rPr lang="fr-FR" dirty="0"/>
              <a:t>0.0042    0.0285    0.0002 ]</a:t>
            </a:r>
          </a:p>
        </p:txBody>
      </p:sp>
    </p:spTree>
    <p:extLst>
      <p:ext uri="{BB962C8B-B14F-4D97-AF65-F5344CB8AC3E}">
        <p14:creationId xmlns:p14="http://schemas.microsoft.com/office/powerpoint/2010/main" val="2974248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762000"/>
            <a:ext cx="711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8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323528" y="1124744"/>
            <a:ext cx="8496944" cy="31683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800" b="1" dirty="0" smtClean="0"/>
              <a:t>Efficient </a:t>
            </a:r>
            <a:r>
              <a:rPr lang="fr-FR" sz="2800" b="1" dirty="0" err="1" smtClean="0"/>
              <a:t>imaging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polarimetry</a:t>
            </a:r>
            <a:r>
              <a:rPr lang="fr-FR" sz="2800" b="1" dirty="0" smtClean="0"/>
              <a:t>:</a:t>
            </a:r>
          </a:p>
          <a:p>
            <a:pPr marL="0" indent="0" algn="just">
              <a:buNone/>
            </a:pPr>
            <a:r>
              <a:rPr lang="fr-FR" sz="2800" dirty="0"/>
              <a:t>B</a:t>
            </a:r>
            <a:r>
              <a:rPr lang="fr-FR" sz="2800" dirty="0" smtClean="0"/>
              <a:t>alance </a:t>
            </a:r>
            <a:r>
              <a:rPr lang="fr-FR" sz="2800" dirty="0" err="1" smtClean="0"/>
              <a:t>between</a:t>
            </a:r>
            <a:r>
              <a:rPr lang="fr-FR" sz="2800" dirty="0" smtClean="0"/>
              <a:t> system </a:t>
            </a:r>
            <a:r>
              <a:rPr lang="fr-FR" sz="2800" dirty="0" err="1" smtClean="0"/>
              <a:t>complexity</a:t>
            </a:r>
            <a:r>
              <a:rPr lang="fr-FR" sz="2800" dirty="0" smtClean="0"/>
              <a:t> and ad hoc data </a:t>
            </a:r>
            <a:r>
              <a:rPr lang="fr-FR" sz="2800" dirty="0" err="1" smtClean="0"/>
              <a:t>reduction</a:t>
            </a:r>
            <a:r>
              <a:rPr lang="fr-FR" sz="2800" dirty="0"/>
              <a:t> </a:t>
            </a:r>
            <a:r>
              <a:rPr lang="fr-FR" sz="2800" dirty="0" err="1" smtClean="0"/>
              <a:t>algorithms</a:t>
            </a:r>
            <a:r>
              <a:rPr lang="fr-FR" sz="2800" dirty="0" smtClean="0"/>
              <a:t>.</a:t>
            </a:r>
          </a:p>
          <a:p>
            <a:pPr marL="0" indent="0" algn="just">
              <a:buNone/>
            </a:pPr>
            <a:endParaRPr lang="fr-FR" sz="2800" dirty="0"/>
          </a:p>
          <a:p>
            <a:pPr marL="0" indent="0" algn="just">
              <a:buNone/>
            </a:pPr>
            <a:r>
              <a:rPr lang="fr-FR" sz="2800" dirty="0" smtClean="0"/>
              <a:t>To </a:t>
            </a:r>
            <a:r>
              <a:rPr lang="fr-FR" sz="2800" dirty="0" err="1" smtClean="0"/>
              <a:t>find</a:t>
            </a:r>
            <a:r>
              <a:rPr lang="fr-FR" sz="2800" dirty="0" smtClean="0"/>
              <a:t> an information, </a:t>
            </a:r>
            <a:r>
              <a:rPr lang="fr-FR" sz="2800" dirty="0" err="1" smtClean="0"/>
              <a:t>it</a:t>
            </a:r>
            <a:r>
              <a:rPr lang="fr-FR" sz="2800" dirty="0" smtClean="0"/>
              <a:t> must </a:t>
            </a:r>
            <a:r>
              <a:rPr lang="fr-FR" sz="2800" dirty="0" err="1" smtClean="0"/>
              <a:t>be</a:t>
            </a:r>
            <a:r>
              <a:rPr lang="fr-FR" sz="2800" dirty="0" smtClean="0"/>
              <a:t> </a:t>
            </a:r>
            <a:r>
              <a:rPr lang="fr-FR" sz="2800" dirty="0" err="1" smtClean="0"/>
              <a:t>present</a:t>
            </a:r>
            <a:r>
              <a:rPr lang="fr-FR" sz="2800" dirty="0" smtClean="0"/>
              <a:t> in the data: The </a:t>
            </a:r>
            <a:r>
              <a:rPr lang="fr-FR" sz="2800" dirty="0" err="1" smtClean="0"/>
              <a:t>most</a:t>
            </a:r>
            <a:r>
              <a:rPr lang="fr-FR" sz="2800" dirty="0" smtClean="0"/>
              <a:t> informative data are the « </a:t>
            </a:r>
            <a:r>
              <a:rPr lang="fr-FR" sz="2800" dirty="0" err="1" smtClean="0"/>
              <a:t>raw</a:t>
            </a:r>
            <a:r>
              <a:rPr lang="fr-FR" sz="2800" dirty="0" smtClean="0"/>
              <a:t> data ».</a:t>
            </a:r>
            <a:endParaRPr lang="en-US" sz="2800" dirty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1619672" y="188640"/>
            <a:ext cx="5976664" cy="4618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Conclusion</a:t>
            </a: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056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95536" y="2132856"/>
            <a:ext cx="8496944" cy="4176464"/>
          </a:xfrm>
        </p:spPr>
        <p:txBody>
          <a:bodyPr>
            <a:noAutofit/>
          </a:bodyPr>
          <a:lstStyle/>
          <a:p>
            <a:pPr algn="just"/>
            <a:r>
              <a:rPr lang="en-US" sz="2800" dirty="0"/>
              <a:t>Polarization imaging consists in an </a:t>
            </a:r>
            <a:r>
              <a:rPr lang="en-US" sz="2800" b="1" dirty="0"/>
              <a:t>indirect</a:t>
            </a:r>
            <a:r>
              <a:rPr lang="en-US" sz="2800" dirty="0"/>
              <a:t> distributed measurement of polarization properties of light. Observables that lead to desired physical quantities are </a:t>
            </a:r>
            <a:r>
              <a:rPr lang="ja-JP" altLang="en-US" sz="2800" dirty="0"/>
              <a:t>“</a:t>
            </a:r>
            <a:r>
              <a:rPr lang="en-US" sz="2800" dirty="0"/>
              <a:t>noisy</a:t>
            </a:r>
            <a:r>
              <a:rPr lang="ja-JP" altLang="en-US" sz="2800" dirty="0"/>
              <a:t>”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A multi-component information is attached to each pixel of the image.</a:t>
            </a:r>
          </a:p>
          <a:p>
            <a:pPr algn="just"/>
            <a:r>
              <a:rPr lang="en-US" sz="2800" dirty="0"/>
              <a:t>Simple observation model that amplify noise when classical pseudo-inverse approach is used.</a:t>
            </a:r>
          </a:p>
          <a:p>
            <a:pPr algn="just"/>
            <a:r>
              <a:rPr lang="en-US" sz="2800" dirty="0"/>
              <a:t>Classical analysis methods are pixel-wise oriented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817476"/>
              </p:ext>
            </p:extLst>
          </p:nvPr>
        </p:nvGraphicFramePr>
        <p:xfrm>
          <a:off x="461540" y="1052736"/>
          <a:ext cx="7062788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…quation" r:id="rId4" imgW="2387600" imgH="279400" progId="Equation.3">
                  <p:embed/>
                </p:oleObj>
              </mc:Choice>
              <mc:Fallback>
                <p:oleObj name="…quation" r:id="rId4" imgW="23876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1540" y="1052736"/>
                        <a:ext cx="7062788" cy="82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23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t="4778" r="7312" b="7124"/>
          <a:stretch>
            <a:fillRect/>
          </a:stretch>
        </p:blipFill>
        <p:spPr bwMode="auto">
          <a:xfrm>
            <a:off x="887053" y="1152525"/>
            <a:ext cx="4938346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7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9" t="7697" r="10028" b="11392"/>
          <a:stretch>
            <a:fillRect/>
          </a:stretch>
        </p:blipFill>
        <p:spPr bwMode="auto">
          <a:xfrm>
            <a:off x="611560" y="1128714"/>
            <a:ext cx="3635620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7365" name="Picture 5" descr="captureclip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1" r="1924"/>
          <a:stretch>
            <a:fillRect/>
          </a:stretch>
        </p:blipFill>
        <p:spPr bwMode="auto">
          <a:xfrm>
            <a:off x="4522672" y="1084263"/>
            <a:ext cx="3565280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7366" name="Picture 6" descr="../../Local%20Settings/Temp/SolidDocuments/SolidCapture/captureclip5.png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98" y="1084263"/>
            <a:ext cx="3154974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7367" name="Text Box 7"/>
          <p:cNvSpPr txBox="1">
            <a:spLocks noChangeArrowheads="1"/>
          </p:cNvSpPr>
          <p:nvPr/>
        </p:nvSpPr>
        <p:spPr bwMode="auto">
          <a:xfrm>
            <a:off x="3973152" y="1773238"/>
            <a:ext cx="43214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fr-FR" b="0">
                <a:solidFill>
                  <a:schemeClr val="tx1"/>
                </a:solidFill>
                <a:latin typeface="ZapfHumnst BT" charset="0"/>
              </a:rPr>
              <a:t>SNR = 20 dB: 54% des pixels sont non admissibles!</a:t>
            </a:r>
          </a:p>
        </p:txBody>
      </p:sp>
      <p:pic>
        <p:nvPicPr>
          <p:cNvPr id="527368" name="Picture 8" descr="captureclip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4" t="5656" r="10968" b="6961"/>
          <a:stretch>
            <a:fillRect/>
          </a:stretch>
        </p:blipFill>
        <p:spPr bwMode="auto">
          <a:xfrm>
            <a:off x="887052" y="3663951"/>
            <a:ext cx="2744666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7369" name="Text Box 9"/>
          <p:cNvSpPr txBox="1">
            <a:spLocks noChangeArrowheads="1"/>
          </p:cNvSpPr>
          <p:nvPr/>
        </p:nvSpPr>
        <p:spPr bwMode="auto">
          <a:xfrm>
            <a:off x="4110898" y="4125913"/>
            <a:ext cx="43214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fr-FR" b="0">
                <a:solidFill>
                  <a:schemeClr val="tx1"/>
                </a:solidFill>
                <a:latin typeface="ZapfHumnst BT" charset="0"/>
              </a:rPr>
              <a:t>SNR = 10 dB: 57% des pixels sont non admissibles!</a:t>
            </a:r>
          </a:p>
        </p:txBody>
      </p:sp>
    </p:spTree>
    <p:extLst>
      <p:ext uri="{BB962C8B-B14F-4D97-AF65-F5344CB8AC3E}">
        <p14:creationId xmlns:p14="http://schemas.microsoft.com/office/powerpoint/2010/main" val="212175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2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2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27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527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2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527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2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2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2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52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52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367" grpId="0"/>
      <p:bldP spid="527369" grpId="0"/>
      <p:bldP spid="52736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6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975" y="760413"/>
            <a:ext cx="3944815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760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394481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760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0413"/>
            <a:ext cx="3944815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760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13" y="3360738"/>
            <a:ext cx="3944815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7607" name="ZoneTexte 8"/>
          <p:cNvSpPr txBox="1">
            <a:spLocks noChangeArrowheads="1"/>
          </p:cNvSpPr>
          <p:nvPr/>
        </p:nvSpPr>
        <p:spPr bwMode="auto">
          <a:xfrm rot="-5400000">
            <a:off x="3593913" y="2004497"/>
            <a:ext cx="14717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/>
            <a:r>
              <a:rPr lang="fr-FR" b="0" dirty="0" err="1" smtClean="0">
                <a:latin typeface="ZapfHumnst BT" charset="0"/>
              </a:rPr>
              <a:t>True</a:t>
            </a:r>
            <a:r>
              <a:rPr lang="fr-FR" b="0" dirty="0" smtClean="0">
                <a:latin typeface="ZapfHumnst BT" charset="0"/>
              </a:rPr>
              <a:t> Mueller</a:t>
            </a:r>
            <a:endParaRPr lang="fr-FR" b="0" dirty="0">
              <a:latin typeface="ZapfHumnst BT" charset="0"/>
            </a:endParaRPr>
          </a:p>
        </p:txBody>
      </p:sp>
      <p:sp>
        <p:nvSpPr>
          <p:cNvPr id="537608" name="ZoneTexte 9"/>
          <p:cNvSpPr txBox="1">
            <a:spLocks noChangeArrowheads="1"/>
          </p:cNvSpPr>
          <p:nvPr/>
        </p:nvSpPr>
        <p:spPr bwMode="auto">
          <a:xfrm rot="5400000">
            <a:off x="4322254" y="2006878"/>
            <a:ext cx="1223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/>
            <a:r>
              <a:rPr lang="fr-FR" b="0" dirty="0" err="1" smtClean="0">
                <a:latin typeface="ZapfHumnst BT" charset="0"/>
              </a:rPr>
              <a:t>Intensities</a:t>
            </a:r>
            <a:endParaRPr lang="fr-FR" b="0" dirty="0">
              <a:latin typeface="ZapfHumnst BT" charset="0"/>
            </a:endParaRPr>
          </a:p>
        </p:txBody>
      </p:sp>
      <p:sp>
        <p:nvSpPr>
          <p:cNvPr id="537609" name="ZoneTexte 10"/>
          <p:cNvSpPr txBox="1">
            <a:spLocks noChangeArrowheads="1"/>
          </p:cNvSpPr>
          <p:nvPr/>
        </p:nvSpPr>
        <p:spPr bwMode="auto">
          <a:xfrm rot="-5400000">
            <a:off x="3434650" y="4686579"/>
            <a:ext cx="17755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/>
            <a:r>
              <a:rPr lang="fr-FR" dirty="0" smtClean="0">
                <a:latin typeface="ZapfHumnst BT" charset="0"/>
              </a:rPr>
              <a:t>Naïve inversion</a:t>
            </a:r>
            <a:endParaRPr lang="fr-FR" b="0" dirty="0">
              <a:latin typeface="ZapfHumnst BT" charset="0"/>
            </a:endParaRPr>
          </a:p>
        </p:txBody>
      </p:sp>
      <p:sp>
        <p:nvSpPr>
          <p:cNvPr id="537610" name="ZoneTexte 11"/>
          <p:cNvSpPr txBox="1">
            <a:spLocks noChangeArrowheads="1"/>
          </p:cNvSpPr>
          <p:nvPr/>
        </p:nvSpPr>
        <p:spPr bwMode="auto">
          <a:xfrm rot="5400000">
            <a:off x="4020640" y="4617522"/>
            <a:ext cx="18272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hangingPunct="0"/>
            <a:r>
              <a:rPr lang="fr-FR" b="0" dirty="0" err="1" smtClean="0">
                <a:latin typeface="ZapfHumnst BT" charset="0"/>
              </a:rPr>
              <a:t>Better</a:t>
            </a:r>
            <a:r>
              <a:rPr lang="fr-FR" b="0" dirty="0" smtClean="0">
                <a:latin typeface="ZapfHumnst BT" charset="0"/>
              </a:rPr>
              <a:t> </a:t>
            </a:r>
            <a:r>
              <a:rPr lang="fr-FR" b="0" dirty="0" err="1" smtClean="0">
                <a:latin typeface="ZapfHumnst BT" charset="0"/>
              </a:rPr>
              <a:t>approach</a:t>
            </a:r>
            <a:endParaRPr lang="fr-FR" b="0" dirty="0">
              <a:latin typeface="ZapfHumnst BT" charset="0"/>
            </a:endParaRPr>
          </a:p>
        </p:txBody>
      </p:sp>
      <p:sp>
        <p:nvSpPr>
          <p:cNvPr id="537611" name="Rectangle 11"/>
          <p:cNvSpPr>
            <a:spLocks noChangeArrowheads="1"/>
          </p:cNvSpPr>
          <p:nvPr/>
        </p:nvSpPr>
        <p:spPr bwMode="auto">
          <a:xfrm>
            <a:off x="914400" y="2032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fr-FR" sz="3200">
                <a:solidFill>
                  <a:schemeClr val="bg1"/>
                </a:solidFill>
              </a:rPr>
              <a:t>Application: données synthétiques</a:t>
            </a:r>
          </a:p>
        </p:txBody>
      </p:sp>
    </p:spTree>
    <p:extLst>
      <p:ext uri="{BB962C8B-B14F-4D97-AF65-F5344CB8AC3E}">
        <p14:creationId xmlns:p14="http://schemas.microsoft.com/office/powerpoint/2010/main" val="192060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746" y="1557339"/>
            <a:ext cx="7474927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39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408" y="1573214"/>
            <a:ext cx="7476392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39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746" y="1014414"/>
            <a:ext cx="2879481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96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155950"/>
            <a:ext cx="6241074" cy="311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9655" name="Rectangle 7"/>
          <p:cNvSpPr>
            <a:spLocks noChangeArrowheads="1"/>
          </p:cNvSpPr>
          <p:nvPr/>
        </p:nvSpPr>
        <p:spPr bwMode="auto">
          <a:xfrm>
            <a:off x="914400" y="2032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fr-FR" sz="3200">
                <a:solidFill>
                  <a:schemeClr val="bg1"/>
                </a:solidFill>
              </a:rPr>
              <a:t>Application: données réelles (1)</a:t>
            </a:r>
          </a:p>
        </p:txBody>
      </p:sp>
    </p:spTree>
    <p:extLst>
      <p:ext uri="{BB962C8B-B14F-4D97-AF65-F5344CB8AC3E}">
        <p14:creationId xmlns:p14="http://schemas.microsoft.com/office/powerpoint/2010/main" val="29577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39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539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3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3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699" name="Picture 2" descr="shap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6" t="6915" r="8984" b="10162"/>
          <a:stretch>
            <a:fillRect/>
          </a:stretch>
        </p:blipFill>
        <p:spPr bwMode="auto">
          <a:xfrm>
            <a:off x="5436096" y="908720"/>
            <a:ext cx="33337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1700" name="Picture 3" descr="m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t="7111" r="9288" b="10780"/>
          <a:stretch>
            <a:fillRect/>
          </a:stretch>
        </p:blipFill>
        <p:spPr bwMode="auto">
          <a:xfrm>
            <a:off x="179512" y="3284984"/>
            <a:ext cx="2246434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1701" name="Picture 4" descr="Muelle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122" y="4077072"/>
            <a:ext cx="4113335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1702" name="Rectangle 6"/>
          <p:cNvSpPr>
            <a:spLocks noChangeArrowheads="1"/>
          </p:cNvSpPr>
          <p:nvPr/>
        </p:nvSpPr>
        <p:spPr bwMode="auto">
          <a:xfrm>
            <a:off x="0" y="-184666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fr-FR" b="0">
              <a:solidFill>
                <a:schemeClr val="tx1"/>
              </a:solidFill>
              <a:latin typeface="ZapfHumnst BT" charset="0"/>
            </a:endParaRPr>
          </a:p>
        </p:txBody>
      </p:sp>
      <p:graphicFrame>
        <p:nvGraphicFramePr>
          <p:cNvPr id="54170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894562"/>
              </p:ext>
            </p:extLst>
          </p:nvPr>
        </p:nvGraphicFramePr>
        <p:xfrm>
          <a:off x="1403648" y="5445224"/>
          <a:ext cx="3223846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…quation" r:id="rId7" imgW="2031840" imgH="774360" progId="Equation.3">
                  <p:embed/>
                </p:oleObj>
              </mc:Choice>
              <mc:Fallback>
                <p:oleObj name="…quation" r:id="rId7" imgW="2031840" imgH="774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5445224"/>
                        <a:ext cx="3223846" cy="1230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1704" name="Rectangle 8"/>
          <p:cNvSpPr>
            <a:spLocks noChangeArrowheads="1"/>
          </p:cNvSpPr>
          <p:nvPr/>
        </p:nvSpPr>
        <p:spPr bwMode="auto">
          <a:xfrm>
            <a:off x="914400" y="2032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r"/>
            <a:r>
              <a:rPr lang="fr-FR" sz="3200">
                <a:solidFill>
                  <a:schemeClr val="bg1"/>
                </a:solidFill>
              </a:rPr>
              <a:t>Application: données réelles (2)</a:t>
            </a:r>
          </a:p>
        </p:txBody>
      </p:sp>
      <p:pic>
        <p:nvPicPr>
          <p:cNvPr id="8" name="Picture 2" descr="shap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6" t="6915" r="70682" b="75867"/>
          <a:stretch/>
        </p:blipFill>
        <p:spPr bwMode="auto">
          <a:xfrm>
            <a:off x="107504" y="980728"/>
            <a:ext cx="2320123" cy="181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1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1" t="3769" r="8482" b="8730"/>
          <a:stretch>
            <a:fillRect/>
          </a:stretch>
        </p:blipFill>
        <p:spPr bwMode="auto">
          <a:xfrm>
            <a:off x="611560" y="764704"/>
            <a:ext cx="7344816" cy="589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2771800" y="-27384"/>
            <a:ext cx="3059832" cy="722511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DOP </a:t>
            </a: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image: na</a:t>
            </a: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ïve </a:t>
            </a:r>
            <a:r>
              <a:rPr kumimoji="0" lang="fr-FR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approach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3404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 t="5396" r="8482" b="8888"/>
          <a:stretch>
            <a:fillRect/>
          </a:stretch>
        </p:blipFill>
        <p:spPr bwMode="auto">
          <a:xfrm>
            <a:off x="755576" y="836712"/>
            <a:ext cx="7128792" cy="570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771800" y="-27384"/>
            <a:ext cx="3960440" cy="7225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DOP </a:t>
            </a: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image: </a:t>
            </a:r>
            <a:r>
              <a:rPr kumimoji="0" lang="fr-FR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better</a:t>
            </a:r>
            <a:r>
              <a:rPr kumimoji="0" lang="fr-F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fr-FR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approach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0824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3532</TotalTime>
  <Words>594</Words>
  <Application>Microsoft Macintosh PowerPoint</Application>
  <PresentationFormat>Présentation à l'écran (4:3)</PresentationFormat>
  <Paragraphs>119</Paragraphs>
  <Slides>26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26</vt:i4>
      </vt:variant>
    </vt:vector>
  </HeadingPairs>
  <TitlesOfParts>
    <vt:vector size="29" baseType="lpstr">
      <vt:lpstr>Thème Office</vt:lpstr>
      <vt:lpstr>Visio</vt:lpstr>
      <vt:lpstr>…quation</vt:lpstr>
      <vt:lpstr>self-calibrating polarimeters and advanced image-like data reconstruction/processing algorithms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rayonnement et image - chapitre 1</dc:title>
  <dc:creator>Jihad</dc:creator>
  <cp:lastModifiedBy>Jihad Zallat</cp:lastModifiedBy>
  <cp:revision>364</cp:revision>
  <cp:lastPrinted>2013-11-20T23:51:01Z</cp:lastPrinted>
  <dcterms:created xsi:type="dcterms:W3CDTF">2013-10-02T09:41:43Z</dcterms:created>
  <dcterms:modified xsi:type="dcterms:W3CDTF">2014-03-26T08:53:31Z</dcterms:modified>
</cp:coreProperties>
</file>