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71" r:id="rId4"/>
    <p:sldId id="259" r:id="rId5"/>
    <p:sldId id="265" r:id="rId6"/>
    <p:sldId id="266" r:id="rId7"/>
    <p:sldId id="267" r:id="rId8"/>
    <p:sldId id="268" r:id="rId9"/>
    <p:sldId id="269" r:id="rId10"/>
    <p:sldId id="258" r:id="rId11"/>
    <p:sldId id="272" r:id="rId12"/>
    <p:sldId id="273" r:id="rId13"/>
    <p:sldId id="274" r:id="rId14"/>
    <p:sldId id="275" r:id="rId15"/>
    <p:sldId id="292" r:id="rId16"/>
    <p:sldId id="261" r:id="rId17"/>
    <p:sldId id="276" r:id="rId18"/>
    <p:sldId id="280" r:id="rId19"/>
    <p:sldId id="279" r:id="rId20"/>
    <p:sldId id="263" r:id="rId21"/>
    <p:sldId id="277" r:id="rId22"/>
    <p:sldId id="287" r:id="rId23"/>
    <p:sldId id="293" r:id="rId24"/>
    <p:sldId id="281" r:id="rId25"/>
    <p:sldId id="283" r:id="rId26"/>
    <p:sldId id="285" r:id="rId27"/>
    <p:sldId id="278" r:id="rId28"/>
    <p:sldId id="288" r:id="rId29"/>
    <p:sldId id="289" r:id="rId30"/>
    <p:sldId id="290" r:id="rId31"/>
    <p:sldId id="291" r:id="rId32"/>
    <p:sldId id="286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40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C0FB8-473D-42E3-8DC6-25953E10DAF0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E2A46-CA40-41DD-B5DE-10D09BB27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2021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D63851-E469-4644-BD9D-D3FFC0A3EA8A}" type="slidenum">
              <a:rPr lang="en-US"/>
              <a:pPr/>
              <a:t>31</a:t>
            </a:fld>
            <a:endParaRPr lang="en-US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NewRoman" charset="0"/>
              </a:rPr>
              <a:t> </a:t>
            </a:r>
            <a:r>
              <a:rPr lang="en-US" i="1" dirty="0" err="1">
                <a:latin typeface="TimesNewRoman,Italic" charset="0"/>
              </a:rPr>
              <a:t>Yohkoh</a:t>
            </a:r>
            <a:r>
              <a:rPr lang="en-US" i="1" dirty="0">
                <a:latin typeface="TimesNewRoman,Italic" charset="0"/>
              </a:rPr>
              <a:t> </a:t>
            </a:r>
            <a:r>
              <a:rPr lang="en-US" dirty="0">
                <a:latin typeface="TimesNewRoman" charset="0"/>
              </a:rPr>
              <a:t>coronal X-ray images have shown that CME explosions are more likely to occur in regions having </a:t>
            </a:r>
            <a:r>
              <a:rPr lang="en-US" dirty="0" err="1">
                <a:latin typeface="TimesNewRoman" charset="0"/>
              </a:rPr>
              <a:t>sigmoidal</a:t>
            </a:r>
            <a:r>
              <a:rPr lang="en-US" dirty="0">
                <a:latin typeface="TimesNewRoman" charset="0"/>
              </a:rPr>
              <a:t> coronal</a:t>
            </a:r>
            <a:r>
              <a:rPr lang="en-US" dirty="0">
                <a:latin typeface="TimesNewRoman,Italic" charset="0"/>
              </a:rPr>
              <a:t> </a:t>
            </a:r>
            <a:r>
              <a:rPr lang="en-US" dirty="0">
                <a:latin typeface="TimesNewRoman" charset="0"/>
              </a:rPr>
              <a:t>magnetic fields than in regions with less contorted field configurations. The degree to which the contorted fields depart from a potential configuration, representing the free magnetic energy content of the region, is evidently a good indicator of whether a region will produce CMEs. This qualitative lead should be pursued. The free magnetic energy content of a region can be calculated from integrals over vector </a:t>
            </a:r>
            <a:r>
              <a:rPr lang="en-US" dirty="0" err="1">
                <a:latin typeface="TimesNewRoman" charset="0"/>
              </a:rPr>
              <a:t>magnetograms</a:t>
            </a:r>
            <a:r>
              <a:rPr lang="en-US" dirty="0">
                <a:latin typeface="TimesNewRoman" charset="0"/>
              </a:rPr>
              <a:t>, but accuracy depends on the fields being measured at a sufficient height in the atmosphere for them to be very nearly force free.</a:t>
            </a:r>
          </a:p>
          <a:p>
            <a:r>
              <a:rPr lang="en-US" dirty="0">
                <a:latin typeface="TimesNewRoman" charset="0"/>
              </a:rPr>
              <a:t>Also, the force-free fields in the transition region and corona may undergo large changes in direction without measurable</a:t>
            </a:r>
          </a:p>
          <a:p>
            <a:r>
              <a:rPr lang="en-US" dirty="0">
                <a:latin typeface="TimesNewRoman" charset="0"/>
              </a:rPr>
              <a:t>change in the </a:t>
            </a:r>
            <a:r>
              <a:rPr lang="en-US" dirty="0" err="1">
                <a:latin typeface="TimesNewRoman" charset="0"/>
              </a:rPr>
              <a:t>photospheric</a:t>
            </a:r>
            <a:r>
              <a:rPr lang="en-US" dirty="0">
                <a:latin typeface="TimesNewRoman" charset="0"/>
              </a:rPr>
              <a:t> roots. So, to follow the evolution of the 3D force-free field (both for CME studies and for more</a:t>
            </a:r>
          </a:p>
          <a:p>
            <a:r>
              <a:rPr lang="en-US" dirty="0">
                <a:latin typeface="TimesNewRoman" charset="0"/>
              </a:rPr>
              <a:t>general purposes), the vector </a:t>
            </a:r>
            <a:r>
              <a:rPr lang="en-US" dirty="0" err="1">
                <a:latin typeface="TimesNewRoman" charset="0"/>
              </a:rPr>
              <a:t>magnetograms</a:t>
            </a:r>
            <a:r>
              <a:rPr lang="en-US" dirty="0">
                <a:latin typeface="TimesNewRoman" charset="0"/>
              </a:rPr>
              <a:t> from which the field is extrapolated must be obtained from a force-free layer.</a:t>
            </a:r>
          </a:p>
          <a:p>
            <a:r>
              <a:rPr lang="en-US" dirty="0">
                <a:latin typeface="TimesNewRoman" charset="0"/>
              </a:rPr>
              <a:t>Therefore, a goal of SEC and LWS should be to measure the vector magnetic field in the middle to upper </a:t>
            </a:r>
            <a:r>
              <a:rPr lang="en-US" dirty="0" err="1">
                <a:latin typeface="TimesNewRoman" charset="0"/>
              </a:rPr>
              <a:t>chromosphere</a:t>
            </a:r>
            <a:endParaRPr lang="en-US" dirty="0">
              <a:latin typeface="TimesNewRoman" charset="0"/>
            </a:endParaRPr>
          </a:p>
          <a:p>
            <a:r>
              <a:rPr lang="en-US" dirty="0">
                <a:latin typeface="TimesNewRoman" charset="0"/>
              </a:rPr>
              <a:t>and/or lower transition region (See Figure 1).</a:t>
            </a:r>
          </a:p>
          <a:p>
            <a:endParaRPr lang="en-US" dirty="0">
              <a:latin typeface="TimesNewRoman" charset="0"/>
            </a:endParaRPr>
          </a:p>
          <a:p>
            <a:r>
              <a:rPr lang="en-US" dirty="0">
                <a:latin typeface="TimesNewRoman" charset="0"/>
              </a:rPr>
              <a:t>The profiles of the </a:t>
            </a:r>
            <a:r>
              <a:rPr lang="en-US" dirty="0" err="1">
                <a:latin typeface="TimesNewRoman" charset="0"/>
              </a:rPr>
              <a:t>MgII</a:t>
            </a:r>
            <a:r>
              <a:rPr lang="en-US" dirty="0">
                <a:latin typeface="TimesNewRoman" charset="0"/>
              </a:rPr>
              <a:t> </a:t>
            </a:r>
            <a:r>
              <a:rPr lang="en-US" i="1" dirty="0">
                <a:latin typeface="TimesNewRoman,Italic" charset="0"/>
              </a:rPr>
              <a:t>h </a:t>
            </a:r>
            <a:r>
              <a:rPr lang="en-US" dirty="0">
                <a:latin typeface="TimesNewRoman" charset="0"/>
              </a:rPr>
              <a:t>and </a:t>
            </a:r>
            <a:r>
              <a:rPr lang="en-US" i="1" dirty="0">
                <a:latin typeface="TimesNewRoman,Italic" charset="0"/>
              </a:rPr>
              <a:t>k </a:t>
            </a:r>
            <a:r>
              <a:rPr lang="en-US" dirty="0">
                <a:latin typeface="TimesNewRoman" charset="0"/>
              </a:rPr>
              <a:t>lines at 2795 and 2803Å formed ~2900 km and at a temperature of ~2e4 K.</a:t>
            </a:r>
          </a:p>
          <a:p>
            <a:r>
              <a:rPr lang="en-US" dirty="0">
                <a:latin typeface="TimesNewRoman" charset="0"/>
              </a:rPr>
              <a:t>The CIV (2s-2p) lines, at 1548.2 and 1550.8 Å, are observed to have simple emission profiles that are formed ~200 km higher than the </a:t>
            </a:r>
            <a:r>
              <a:rPr lang="en-US" dirty="0" err="1">
                <a:latin typeface="TimesNewRoman" charset="0"/>
              </a:rPr>
              <a:t>MgII</a:t>
            </a:r>
            <a:r>
              <a:rPr lang="en-US" dirty="0">
                <a:latin typeface="TimesNewRoman" charset="0"/>
              </a:rPr>
              <a:t> lines and at a temperature of ~1e5 K.</a:t>
            </a:r>
          </a:p>
          <a:p>
            <a:endParaRPr lang="en-US" dirty="0">
              <a:latin typeface="TimesNewRoman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967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81C9-25FE-4B11-94DF-47C402584DA6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1B03-8973-4A8F-9573-B6B79F206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501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81C9-25FE-4B11-94DF-47C402584DA6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1B03-8973-4A8F-9573-B6B79F206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9919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81C9-25FE-4B11-94DF-47C402584DA6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1B03-8973-4A8F-9573-B6B79F206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320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81C9-25FE-4B11-94DF-47C402584DA6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1B03-8973-4A8F-9573-B6B79F206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071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81C9-25FE-4B11-94DF-47C402584DA6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1B03-8973-4A8F-9573-B6B79F206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784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81C9-25FE-4B11-94DF-47C402584DA6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1B03-8973-4A8F-9573-B6B79F206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734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81C9-25FE-4B11-94DF-47C402584DA6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1B03-8973-4A8F-9573-B6B79F206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243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81C9-25FE-4B11-94DF-47C402584DA6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1B03-8973-4A8F-9573-B6B79F206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2354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81C9-25FE-4B11-94DF-47C402584DA6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1B03-8973-4A8F-9573-B6B79F206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4985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81C9-25FE-4B11-94DF-47C402584DA6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1B03-8973-4A8F-9573-B6B79F206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281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81C9-25FE-4B11-94DF-47C402584DA6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1B03-8973-4A8F-9573-B6B79F206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832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981C9-25FE-4B11-94DF-47C402584DA6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11B03-8973-4A8F-9573-B6B79F206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489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OVERLAY2.MOV" TargetMode="External"/><Relationship Id="rId2" Type="http://schemas.openxmlformats.org/officeDocument/2006/relationships/hyperlink" Target="SOHO_heliosysmology.mov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TIMELINE.MOV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7.png"/><Relationship Id="rId5" Type="http://schemas.openxmlformats.org/officeDocument/2006/relationships/image" Target="../media/image36.gif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c3sm.mpg" TargetMode="External"/><Relationship Id="rId2" Type="http://schemas.openxmlformats.org/officeDocument/2006/relationships/hyperlink" Target="Bigonesm.mpg" TargetMode="Externa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9" descr="te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8706" y="0"/>
            <a:ext cx="91529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The </a:t>
            </a:r>
            <a:r>
              <a:rPr lang="it-IT" b="1" dirty="0" err="1" smtClean="0">
                <a:solidFill>
                  <a:srgbClr val="FFFF00"/>
                </a:solidFill>
              </a:rPr>
              <a:t>Sun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3200" b="1" dirty="0" err="1" smtClean="0">
                <a:solidFill>
                  <a:srgbClr val="FFFF00"/>
                </a:solidFill>
              </a:rPr>
              <a:t>Understanding</a:t>
            </a:r>
            <a:r>
              <a:rPr lang="it-IT" sz="3200" b="1" dirty="0" smtClean="0">
                <a:solidFill>
                  <a:srgbClr val="FFFF00"/>
                </a:solidFill>
              </a:rPr>
              <a:t> </a:t>
            </a:r>
            <a:r>
              <a:rPr lang="it-IT" sz="3200" b="1" dirty="0" err="1" smtClean="0">
                <a:solidFill>
                  <a:srgbClr val="FFFF00"/>
                </a:solidFill>
              </a:rPr>
              <a:t>our</a:t>
            </a:r>
            <a:r>
              <a:rPr lang="it-IT" sz="3200" b="1" dirty="0" smtClean="0">
                <a:solidFill>
                  <a:srgbClr val="FFFF00"/>
                </a:solidFill>
              </a:rPr>
              <a:t> Star with </a:t>
            </a:r>
            <a:r>
              <a:rPr lang="it-IT" sz="3200" b="1" dirty="0" err="1" smtClean="0">
                <a:solidFill>
                  <a:srgbClr val="FFFF00"/>
                </a:solidFill>
              </a:rPr>
              <a:t>Polarimetry</a:t>
            </a:r>
            <a:endParaRPr lang="it-IT" sz="3200" b="1" dirty="0" smtClean="0">
              <a:solidFill>
                <a:srgbClr val="FFFF00"/>
              </a:solidFill>
            </a:endParaRPr>
          </a:p>
          <a:p>
            <a:endParaRPr lang="it-IT" dirty="0"/>
          </a:p>
          <a:p>
            <a:r>
              <a:rPr lang="it-IT" b="1" dirty="0" smtClean="0">
                <a:solidFill>
                  <a:srgbClr val="FFFF00"/>
                </a:solidFill>
              </a:rPr>
              <a:t>Silvano Fineschi</a:t>
            </a:r>
          </a:p>
          <a:p>
            <a:r>
              <a:rPr lang="it-IT" b="1" dirty="0" smtClean="0">
                <a:solidFill>
                  <a:srgbClr val="FFFF00"/>
                </a:solidFill>
              </a:rPr>
              <a:t>INAF – </a:t>
            </a:r>
            <a:r>
              <a:rPr lang="it-IT" b="1" dirty="0" err="1" smtClean="0">
                <a:solidFill>
                  <a:srgbClr val="FFFF00"/>
                </a:solidFill>
              </a:rPr>
              <a:t>Astrophysical</a:t>
            </a:r>
            <a:r>
              <a:rPr lang="it-IT" b="1" dirty="0" smtClean="0">
                <a:solidFill>
                  <a:srgbClr val="FFFF00"/>
                </a:solidFill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</a:rPr>
              <a:t>Observatory</a:t>
            </a:r>
            <a:r>
              <a:rPr lang="it-IT" b="1" dirty="0" smtClean="0">
                <a:solidFill>
                  <a:srgbClr val="FFFF00"/>
                </a:solidFill>
              </a:rPr>
              <a:t> of Torino - </a:t>
            </a:r>
            <a:r>
              <a:rPr lang="it-IT" b="1" dirty="0" err="1" smtClean="0">
                <a:solidFill>
                  <a:srgbClr val="FFFF00"/>
                </a:solidFill>
              </a:rPr>
              <a:t>Italy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48533" y="6246103"/>
            <a:ext cx="9019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FFFF00"/>
                </a:solidFill>
              </a:rPr>
              <a:t>Internatonal</a:t>
            </a:r>
            <a:r>
              <a:rPr lang="en-GB" dirty="0" smtClean="0">
                <a:solidFill>
                  <a:srgbClr val="FFFF00"/>
                </a:solidFill>
              </a:rPr>
              <a:t> School of </a:t>
            </a:r>
            <a:r>
              <a:rPr lang="en-GB" dirty="0" err="1" smtClean="0">
                <a:solidFill>
                  <a:srgbClr val="FFFF00"/>
                </a:solidFill>
              </a:rPr>
              <a:t>Astropolarimetry</a:t>
            </a:r>
            <a:r>
              <a:rPr lang="en-GB" dirty="0" smtClean="0">
                <a:solidFill>
                  <a:srgbClr val="FFFF00"/>
                </a:solidFill>
              </a:rPr>
              <a:t>              Centre Paul </a:t>
            </a:r>
            <a:r>
              <a:rPr lang="en-GB" dirty="0" err="1" smtClean="0">
                <a:solidFill>
                  <a:srgbClr val="FFFF00"/>
                </a:solidFill>
              </a:rPr>
              <a:t>Langevin</a:t>
            </a:r>
            <a:r>
              <a:rPr lang="en-GB" dirty="0" smtClean="0">
                <a:solidFill>
                  <a:srgbClr val="FFFF00"/>
                </a:solidFill>
              </a:rPr>
              <a:t> </a:t>
            </a:r>
            <a:r>
              <a:rPr lang="en-GB" dirty="0" err="1" smtClean="0">
                <a:solidFill>
                  <a:srgbClr val="FFFF00"/>
                </a:solidFill>
              </a:rPr>
              <a:t>Aussois</a:t>
            </a:r>
            <a:r>
              <a:rPr lang="en-GB" dirty="0" smtClean="0">
                <a:solidFill>
                  <a:srgbClr val="FFFF00"/>
                </a:solidFill>
              </a:rPr>
              <a:t> (F), 3-8 June 2013</a:t>
            </a:r>
            <a:endParaRPr lang="en-GB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01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239" y="1655666"/>
            <a:ext cx="6084762" cy="39831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0931"/>
            <a:ext cx="6119446" cy="61870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0223" y="112291"/>
            <a:ext cx="8834010" cy="45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6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400" y="117231"/>
            <a:ext cx="8891511" cy="658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71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002" y="431737"/>
            <a:ext cx="8947474" cy="609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3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09441" y="164124"/>
            <a:ext cx="7940620" cy="963856"/>
          </a:xfrm>
        </p:spPr>
        <p:txBody>
          <a:bodyPr>
            <a:normAutofit/>
          </a:bodyPr>
          <a:lstStyle/>
          <a:p>
            <a:r>
              <a:rPr lang="it-IT" dirty="0" smtClean="0"/>
              <a:t>Solar </a:t>
            </a:r>
            <a:r>
              <a:rPr lang="it-IT" dirty="0" err="1" smtClean="0"/>
              <a:t>Filter</a:t>
            </a:r>
            <a:r>
              <a:rPr lang="it-IT" dirty="0" err="1"/>
              <a:t>-</a:t>
            </a:r>
            <a:r>
              <a:rPr lang="it-IT" dirty="0" err="1" smtClean="0"/>
              <a:t>Magnetograph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3437" y="1127980"/>
            <a:ext cx="9066624" cy="553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34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3811" y="2369771"/>
            <a:ext cx="3217985" cy="1325563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Solar </a:t>
            </a:r>
            <a:r>
              <a:rPr lang="it-IT" dirty="0" err="1" smtClean="0"/>
              <a:t>Spectro-Polarimeter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1796" y="137375"/>
            <a:ext cx="8720204" cy="672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87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975" y="140677"/>
            <a:ext cx="9394674" cy="6600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53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8862" y="693519"/>
            <a:ext cx="2743200" cy="2743200"/>
          </a:xfr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09800" y="152400"/>
            <a:ext cx="7772400" cy="838200"/>
          </a:xfrm>
        </p:spPr>
        <p:txBody>
          <a:bodyPr/>
          <a:lstStyle/>
          <a:p>
            <a:r>
              <a:rPr lang="it-IT" b="1" dirty="0" err="1" smtClean="0">
                <a:solidFill>
                  <a:srgbClr val="0070C0"/>
                </a:solidFill>
              </a:rPr>
              <a:t>Hanle</a:t>
            </a:r>
            <a:r>
              <a:rPr lang="it-IT" b="1" dirty="0" smtClean="0">
                <a:solidFill>
                  <a:srgbClr val="0070C0"/>
                </a:solidFill>
              </a:rPr>
              <a:t> </a:t>
            </a:r>
            <a:r>
              <a:rPr lang="it-IT" b="1" dirty="0" err="1" smtClean="0">
                <a:solidFill>
                  <a:srgbClr val="0070C0"/>
                </a:solidFill>
              </a:rPr>
              <a:t>Effect</a:t>
            </a:r>
            <a:r>
              <a:rPr lang="it-IT" b="1" dirty="0" smtClean="0">
                <a:solidFill>
                  <a:srgbClr val="0070C0"/>
                </a:solidFill>
              </a:rPr>
              <a:t> </a:t>
            </a:r>
            <a:r>
              <a:rPr lang="it-IT" sz="3200" dirty="0">
                <a:solidFill>
                  <a:srgbClr val="0070C0"/>
                </a:solidFill>
              </a:rPr>
              <a:t>(tutorial)</a:t>
            </a:r>
            <a:endParaRPr lang="en-US" sz="3200" dirty="0">
              <a:solidFill>
                <a:srgbClr val="0070C0"/>
              </a:solidFill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920994" y="990600"/>
            <a:ext cx="7077075" cy="5334000"/>
            <a:chOff x="1143000" y="1295400"/>
            <a:chExt cx="7077075" cy="5334000"/>
          </a:xfrm>
        </p:grpSpPr>
        <p:pic>
          <p:nvPicPr>
            <p:cNvPr id="49154" name="Picture 2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1143000" y="1295400"/>
              <a:ext cx="7077075" cy="5286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Rettangolo 4"/>
            <p:cNvSpPr/>
            <p:nvPr/>
          </p:nvSpPr>
          <p:spPr bwMode="auto">
            <a:xfrm>
              <a:off x="5181600" y="5715000"/>
              <a:ext cx="2819400" cy="9144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 b="1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6785" y="3783523"/>
            <a:ext cx="2743200" cy="2743200"/>
          </a:xfrm>
          <a:prstGeom prst="rect">
            <a:avLst/>
          </a:prstGeom>
        </p:spPr>
      </p:pic>
      <p:sp>
        <p:nvSpPr>
          <p:cNvPr id="15" name="CasellaDiTesto 6"/>
          <p:cNvSpPr txBox="1"/>
          <p:nvPr/>
        </p:nvSpPr>
        <p:spPr>
          <a:xfrm>
            <a:off x="7778994" y="2013604"/>
            <a:ext cx="1927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ym typeface="Symbol"/>
              </a:rPr>
              <a:t></a:t>
            </a:r>
            <a:r>
              <a:rPr lang="it-IT" sz="2000" b="1" baseline="-25000" dirty="0" err="1">
                <a:sym typeface="Symbol"/>
              </a:rPr>
              <a:t>Larmour</a:t>
            </a:r>
            <a:r>
              <a:rPr lang="it-IT" sz="2000" b="1" dirty="0"/>
              <a:t> </a:t>
            </a:r>
            <a:r>
              <a:rPr lang="it-IT" sz="2000" b="1" dirty="0" smtClean="0">
                <a:sym typeface="Symbol"/>
              </a:rPr>
              <a:t>&lt;&lt; </a:t>
            </a:r>
            <a:r>
              <a:rPr lang="it-IT" sz="2000" b="1" dirty="0"/>
              <a:t>A</a:t>
            </a:r>
            <a:endParaRPr lang="en-US" sz="20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7913077" y="5410200"/>
            <a:ext cx="1652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ym typeface="Symbol"/>
              </a:rPr>
              <a:t></a:t>
            </a:r>
            <a:r>
              <a:rPr lang="it-IT" sz="2000" b="1" baseline="-25000" dirty="0" err="1">
                <a:sym typeface="Symbol"/>
              </a:rPr>
              <a:t>Larmour</a:t>
            </a:r>
            <a:r>
              <a:rPr lang="it-IT" sz="2000" b="1" dirty="0"/>
              <a:t> </a:t>
            </a:r>
            <a:r>
              <a:rPr lang="it-IT" sz="2000" b="1" dirty="0">
                <a:sym typeface="Symbol"/>
              </a:rPr>
              <a:t> </a:t>
            </a:r>
            <a:r>
              <a:rPr lang="it-IT" sz="2000" b="1" dirty="0"/>
              <a:t>A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54040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4862" y="4870"/>
            <a:ext cx="8757138" cy="68531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5508" y="1080232"/>
            <a:ext cx="3329354" cy="4007583"/>
          </a:xfrm>
        </p:spPr>
        <p:txBody>
          <a:bodyPr/>
          <a:lstStyle/>
          <a:p>
            <a:pPr algn="ctr"/>
            <a:r>
              <a:rPr lang="it-IT" dirty="0" err="1" smtClean="0"/>
              <a:t>Hanle</a:t>
            </a:r>
            <a:r>
              <a:rPr lang="it-IT" dirty="0" smtClean="0"/>
              <a:t> </a:t>
            </a:r>
            <a:r>
              <a:rPr lang="it-IT" dirty="0" err="1" smtClean="0"/>
              <a:t>effect</a:t>
            </a:r>
            <a:r>
              <a:rPr lang="it-IT" dirty="0" smtClean="0"/>
              <a:t> in </a:t>
            </a:r>
            <a:r>
              <a:rPr lang="it-IT" dirty="0" err="1"/>
              <a:t>p</a:t>
            </a:r>
            <a:r>
              <a:rPr lang="it-IT" dirty="0" err="1" smtClean="0"/>
              <a:t>hotospheric</a:t>
            </a:r>
            <a:r>
              <a:rPr lang="it-IT" dirty="0" smtClean="0"/>
              <a:t> </a:t>
            </a:r>
            <a:r>
              <a:rPr lang="it-IT" dirty="0" err="1" smtClean="0"/>
              <a:t>lines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972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1947" y="97906"/>
            <a:ext cx="8678330" cy="659597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5507" y="1080232"/>
            <a:ext cx="3305908" cy="4007583"/>
          </a:xfrm>
        </p:spPr>
        <p:txBody>
          <a:bodyPr>
            <a:normAutofit/>
          </a:bodyPr>
          <a:lstStyle/>
          <a:p>
            <a:pPr algn="ctr"/>
            <a:r>
              <a:rPr lang="it-IT" sz="3600" dirty="0" err="1" smtClean="0"/>
              <a:t>Hanle</a:t>
            </a:r>
            <a:r>
              <a:rPr lang="it-IT" sz="3600" dirty="0" smtClean="0"/>
              <a:t> </a:t>
            </a:r>
            <a:r>
              <a:rPr lang="it-IT" sz="3600" dirty="0" err="1" smtClean="0"/>
              <a:t>effect</a:t>
            </a:r>
            <a:r>
              <a:rPr lang="it-IT" sz="3600" dirty="0" smtClean="0"/>
              <a:t> in </a:t>
            </a:r>
            <a:r>
              <a:rPr lang="it-IT" sz="3600" dirty="0" err="1" smtClean="0"/>
              <a:t>chromospheric</a:t>
            </a:r>
            <a:r>
              <a:rPr lang="it-IT" sz="3600" dirty="0" smtClean="0"/>
              <a:t> </a:t>
            </a:r>
            <a:br>
              <a:rPr lang="it-IT" sz="3600" dirty="0" smtClean="0"/>
            </a:br>
            <a:r>
              <a:rPr lang="it-IT" sz="3600" dirty="0" smtClean="0"/>
              <a:t>HI </a:t>
            </a:r>
            <a:r>
              <a:rPr lang="it-IT" sz="3600" dirty="0" err="1" smtClean="0"/>
              <a:t>Lyman</a:t>
            </a:r>
            <a:r>
              <a:rPr lang="it-IT" sz="3600" dirty="0" smtClean="0"/>
              <a:t>-</a:t>
            </a:r>
            <a:r>
              <a:rPr lang="it-IT" sz="3600" dirty="0" smtClean="0">
                <a:sym typeface="Symbol" panose="05050102010706020507" pitchFamily="18" charset="2"/>
              </a:rPr>
              <a:t> </a:t>
            </a:r>
            <a:r>
              <a:rPr lang="it-IT" sz="3600" dirty="0" smtClean="0"/>
              <a:t>line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31167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415" y="48603"/>
            <a:ext cx="12004431" cy="596167"/>
          </a:xfrm>
        </p:spPr>
        <p:txBody>
          <a:bodyPr>
            <a:noAutofit/>
          </a:bodyPr>
          <a:lstStyle/>
          <a:p>
            <a:r>
              <a:rPr lang="it-IT" sz="3200" b="1" dirty="0" smtClean="0">
                <a:solidFill>
                  <a:srgbClr val="C00000"/>
                </a:solidFill>
              </a:rPr>
              <a:t>CLASP </a:t>
            </a:r>
            <a:r>
              <a:rPr lang="it-IT" sz="3200" b="1" dirty="0" err="1" smtClean="0">
                <a:solidFill>
                  <a:srgbClr val="C00000"/>
                </a:solidFill>
              </a:rPr>
              <a:t>sounding-rocket</a:t>
            </a:r>
            <a:r>
              <a:rPr lang="it-IT" sz="3200" b="1" dirty="0" smtClean="0">
                <a:solidFill>
                  <a:srgbClr val="C00000"/>
                </a:solidFill>
              </a:rPr>
              <a:t>: </a:t>
            </a:r>
            <a:r>
              <a:rPr lang="it-IT" sz="3200" b="1" dirty="0" err="1" smtClean="0">
                <a:solidFill>
                  <a:srgbClr val="C00000"/>
                </a:solidFill>
              </a:rPr>
              <a:t>measuring</a:t>
            </a:r>
            <a:r>
              <a:rPr lang="it-IT" sz="3200" b="1" dirty="0" smtClean="0">
                <a:solidFill>
                  <a:srgbClr val="C00000"/>
                </a:solidFill>
              </a:rPr>
              <a:t> the </a:t>
            </a:r>
            <a:r>
              <a:rPr lang="it-IT" sz="3200" b="1" dirty="0" err="1" smtClean="0">
                <a:solidFill>
                  <a:srgbClr val="C00000"/>
                </a:solidFill>
              </a:rPr>
              <a:t>Hanle</a:t>
            </a:r>
            <a:r>
              <a:rPr lang="it-IT" sz="3200" b="1" dirty="0" smtClean="0">
                <a:solidFill>
                  <a:srgbClr val="C00000"/>
                </a:solidFill>
              </a:rPr>
              <a:t> </a:t>
            </a:r>
            <a:r>
              <a:rPr lang="it-IT" sz="3200" b="1" dirty="0" err="1" smtClean="0">
                <a:solidFill>
                  <a:srgbClr val="C00000"/>
                </a:solidFill>
              </a:rPr>
              <a:t>effect</a:t>
            </a:r>
            <a:r>
              <a:rPr lang="it-IT" sz="3200" b="1" dirty="0" smtClean="0">
                <a:solidFill>
                  <a:srgbClr val="C00000"/>
                </a:solidFill>
              </a:rPr>
              <a:t> in HI </a:t>
            </a:r>
            <a:r>
              <a:rPr lang="it-IT" sz="3200" b="1" dirty="0" err="1" smtClean="0">
                <a:solidFill>
                  <a:srgbClr val="C00000"/>
                </a:solidFill>
              </a:rPr>
              <a:t>Lyman</a:t>
            </a:r>
            <a:r>
              <a:rPr lang="it-IT" sz="3200" b="1" dirty="0" smtClean="0">
                <a:solidFill>
                  <a:srgbClr val="C00000"/>
                </a:solidFill>
              </a:rPr>
              <a:t>-</a:t>
            </a:r>
            <a:r>
              <a:rPr lang="it-IT" sz="3200" b="1" dirty="0" smtClean="0">
                <a:solidFill>
                  <a:srgbClr val="C00000"/>
                </a:solidFill>
                <a:sym typeface="Symbol" panose="05050102010706020507" pitchFamily="18" charset="2"/>
              </a:rPr>
              <a:t> </a:t>
            </a:r>
            <a:endParaRPr lang="en-GB" sz="3200" b="1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4866" y="3415542"/>
            <a:ext cx="9848950" cy="34190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245" y="562134"/>
            <a:ext cx="7753743" cy="289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32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The Solar </a:t>
            </a:r>
            <a:r>
              <a:rPr lang="it-IT" dirty="0" err="1" smtClean="0"/>
              <a:t>Dynamo</a:t>
            </a:r>
            <a:r>
              <a:rPr lang="it-IT" dirty="0" smtClean="0"/>
              <a:t>: </a:t>
            </a:r>
            <a:br>
              <a:rPr lang="it-IT" dirty="0" smtClean="0"/>
            </a:br>
            <a:r>
              <a:rPr lang="it-IT" dirty="0" err="1" smtClean="0"/>
              <a:t>Powering</a:t>
            </a:r>
            <a:r>
              <a:rPr lang="it-IT" dirty="0" smtClean="0"/>
              <a:t> the </a:t>
            </a:r>
            <a:r>
              <a:rPr lang="it-IT" dirty="0" err="1" smtClean="0"/>
              <a:t>Sun’s</a:t>
            </a:r>
            <a:r>
              <a:rPr lang="it-IT" dirty="0" smtClean="0"/>
              <a:t> </a:t>
            </a:r>
            <a:r>
              <a:rPr lang="it-IT" dirty="0" err="1" smtClean="0"/>
              <a:t>magnetic</a:t>
            </a:r>
            <a:r>
              <a:rPr lang="it-IT" dirty="0" smtClean="0"/>
              <a:t> </a:t>
            </a:r>
            <a:r>
              <a:rPr lang="it-IT" dirty="0" err="1" smtClean="0"/>
              <a:t>field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7785" y="1781905"/>
            <a:ext cx="10287000" cy="47819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 smtClean="0"/>
          </a:p>
          <a:p>
            <a:r>
              <a:rPr lang="it-IT" dirty="0" smtClean="0"/>
              <a:t>In the </a:t>
            </a:r>
            <a:r>
              <a:rPr lang="it-IT" dirty="0" err="1" smtClean="0"/>
              <a:t>Sun</a:t>
            </a:r>
            <a:r>
              <a:rPr lang="it-IT" dirty="0" smtClean="0"/>
              <a:t>, the </a:t>
            </a:r>
            <a:r>
              <a:rPr lang="it-IT" dirty="0" err="1" smtClean="0"/>
              <a:t>magnetic</a:t>
            </a:r>
            <a:r>
              <a:rPr lang="it-IT" dirty="0" smtClean="0"/>
              <a:t> </a:t>
            </a:r>
            <a:r>
              <a:rPr lang="it-IT" dirty="0" err="1" smtClean="0"/>
              <a:t>field</a:t>
            </a:r>
            <a:r>
              <a:rPr lang="it-IT" dirty="0" smtClean="0"/>
              <a:t> </a:t>
            </a:r>
            <a:r>
              <a:rPr lang="it-IT" dirty="0" err="1" smtClean="0"/>
              <a:t>generated</a:t>
            </a:r>
            <a:r>
              <a:rPr lang="it-IT" dirty="0" smtClean="0"/>
              <a:t> by the </a:t>
            </a:r>
            <a:r>
              <a:rPr lang="it-IT" dirty="0" err="1" smtClean="0"/>
              <a:t>dynamo</a:t>
            </a:r>
            <a:r>
              <a:rPr lang="it-IT" dirty="0" smtClean="0"/>
              <a:t> </a:t>
            </a:r>
            <a:r>
              <a:rPr lang="it-IT" dirty="0" err="1" smtClean="0"/>
              <a:t>mechanism</a:t>
            </a:r>
            <a:r>
              <a:rPr lang="it-IT" dirty="0" smtClean="0"/>
              <a:t> </a:t>
            </a:r>
            <a:r>
              <a:rPr lang="it-IT" dirty="0" err="1" smtClean="0"/>
              <a:t>plays</a:t>
            </a:r>
            <a:r>
              <a:rPr lang="it-IT" dirty="0" smtClean="0"/>
              <a:t> a </a:t>
            </a:r>
            <a:r>
              <a:rPr lang="it-IT" dirty="0" err="1" smtClean="0"/>
              <a:t>central</a:t>
            </a:r>
            <a:r>
              <a:rPr lang="it-IT" dirty="0" smtClean="0"/>
              <a:t> </a:t>
            </a:r>
            <a:r>
              <a:rPr lang="it-IT" dirty="0" err="1" smtClean="0"/>
              <a:t>role</a:t>
            </a:r>
            <a:r>
              <a:rPr lang="it-IT" dirty="0" smtClean="0"/>
              <a:t> in the </a:t>
            </a:r>
            <a:r>
              <a:rPr lang="it-IT" dirty="0" err="1" smtClean="0"/>
              <a:t>dynamics</a:t>
            </a:r>
            <a:r>
              <a:rPr lang="it-IT" dirty="0" smtClean="0"/>
              <a:t> of the solar </a:t>
            </a:r>
            <a:r>
              <a:rPr lang="it-IT" dirty="0" err="1" smtClean="0"/>
              <a:t>atmosphere</a:t>
            </a:r>
            <a:r>
              <a:rPr lang="it-IT" dirty="0" smtClean="0"/>
              <a:t>.</a:t>
            </a:r>
          </a:p>
          <a:p>
            <a:endParaRPr lang="it-IT" dirty="0" smtClean="0"/>
          </a:p>
          <a:p>
            <a:r>
              <a:rPr lang="it-IT" dirty="0" smtClean="0"/>
              <a:t>Solar </a:t>
            </a:r>
            <a:r>
              <a:rPr lang="it-IT" dirty="0" err="1" smtClean="0"/>
              <a:t>polarity</a:t>
            </a:r>
            <a:r>
              <a:rPr lang="it-IT" dirty="0" smtClean="0"/>
              <a:t> </a:t>
            </a:r>
            <a:r>
              <a:rPr lang="it-IT" dirty="0" err="1" smtClean="0"/>
              <a:t>reverses</a:t>
            </a:r>
            <a:r>
              <a:rPr lang="it-IT" dirty="0" smtClean="0"/>
              <a:t> in </a:t>
            </a:r>
            <a:r>
              <a:rPr lang="it-IT" dirty="0" err="1" smtClean="0"/>
              <a:t>about</a:t>
            </a:r>
            <a:r>
              <a:rPr lang="it-IT" dirty="0" smtClean="0"/>
              <a:t> 11 </a:t>
            </a:r>
            <a:r>
              <a:rPr lang="it-IT" dirty="0" err="1" smtClean="0"/>
              <a:t>years</a:t>
            </a:r>
            <a:r>
              <a:rPr lang="it-IT" dirty="0" smtClean="0"/>
              <a:t> (solar </a:t>
            </a:r>
            <a:r>
              <a:rPr lang="it-IT" dirty="0" err="1" smtClean="0"/>
              <a:t>cycle</a:t>
            </a:r>
            <a:r>
              <a:rPr lang="it-IT" dirty="0" smtClean="0"/>
              <a:t>)</a:t>
            </a:r>
          </a:p>
          <a:p>
            <a:endParaRPr lang="it-IT" dirty="0"/>
          </a:p>
          <a:p>
            <a:r>
              <a:rPr lang="it-IT" dirty="0"/>
              <a:t>T</a:t>
            </a:r>
            <a:r>
              <a:rPr lang="it-IT" dirty="0" smtClean="0"/>
              <a:t>he plasma </a:t>
            </a:r>
            <a:r>
              <a:rPr lang="it-IT" dirty="0" err="1" smtClean="0"/>
              <a:t>dynamics</a:t>
            </a:r>
            <a:r>
              <a:rPr lang="it-IT" dirty="0" smtClean="0"/>
              <a:t> in the solar </a:t>
            </a:r>
            <a:r>
              <a:rPr lang="it-IT" dirty="0" err="1" smtClean="0"/>
              <a:t>atmosphere</a:t>
            </a:r>
            <a:r>
              <a:rPr lang="it-IT" dirty="0" smtClean="0"/>
              <a:t> </a:t>
            </a:r>
            <a:r>
              <a:rPr lang="it-IT" dirty="0" err="1" smtClean="0"/>
              <a:t>goes</a:t>
            </a:r>
            <a:r>
              <a:rPr lang="it-IT" dirty="0" smtClean="0"/>
              <a:t> from </a:t>
            </a:r>
            <a:r>
              <a:rPr lang="it-IT" dirty="0" err="1" smtClean="0"/>
              <a:t>being</a:t>
            </a:r>
            <a:r>
              <a:rPr lang="it-IT" dirty="0" smtClean="0"/>
              <a:t> </a:t>
            </a:r>
            <a:r>
              <a:rPr lang="it-IT" dirty="0" err="1" smtClean="0"/>
              <a:t>dominated</a:t>
            </a:r>
            <a:r>
              <a:rPr lang="it-IT" dirty="0" smtClean="0"/>
              <a:t> by </a:t>
            </a:r>
            <a:r>
              <a:rPr lang="it-IT" dirty="0" err="1" smtClean="0"/>
              <a:t>thermal</a:t>
            </a:r>
            <a:r>
              <a:rPr lang="it-IT" dirty="0" smtClean="0"/>
              <a:t> pressure (kT) over the </a:t>
            </a:r>
            <a:r>
              <a:rPr lang="it-IT" dirty="0" err="1" smtClean="0"/>
              <a:t>magnetic</a:t>
            </a:r>
            <a:r>
              <a:rPr lang="it-IT" dirty="0" smtClean="0"/>
              <a:t> pressure (B</a:t>
            </a:r>
            <a:r>
              <a:rPr lang="it-IT" baseline="30000" dirty="0" smtClean="0"/>
              <a:t>2</a:t>
            </a:r>
            <a:r>
              <a:rPr lang="it-IT" dirty="0" smtClean="0"/>
              <a:t>) in the </a:t>
            </a:r>
            <a:r>
              <a:rPr lang="it-IT" dirty="0" err="1" smtClean="0"/>
              <a:t>photosphere</a:t>
            </a:r>
            <a:r>
              <a:rPr lang="it-IT" dirty="0" smtClean="0"/>
              <a:t> (1 &lt; </a:t>
            </a:r>
            <a:r>
              <a:rPr lang="it-IT" dirty="0" smtClean="0">
                <a:sym typeface="Symbol" panose="05050102010706020507" pitchFamily="18" charset="2"/>
              </a:rPr>
              <a:t> = kT/</a:t>
            </a:r>
            <a:r>
              <a:rPr lang="it-IT" dirty="0" smtClean="0"/>
              <a:t> B</a:t>
            </a:r>
            <a:r>
              <a:rPr lang="it-IT" baseline="30000" dirty="0" smtClean="0"/>
              <a:t>2</a:t>
            </a:r>
            <a:r>
              <a:rPr lang="it-IT" dirty="0" smtClean="0"/>
              <a:t>) to the opposite in </a:t>
            </a:r>
            <a:r>
              <a:rPr lang="it-IT" dirty="0" err="1" smtClean="0"/>
              <a:t>chromosphere</a:t>
            </a:r>
            <a:r>
              <a:rPr lang="it-IT" dirty="0" smtClean="0"/>
              <a:t>, corona ( 1 &gt; </a:t>
            </a:r>
            <a:r>
              <a:rPr lang="it-IT" dirty="0" smtClean="0">
                <a:sym typeface="Symbol" panose="05050102010706020507" pitchFamily="18" charset="2"/>
              </a:rPr>
              <a:t>)</a:t>
            </a:r>
            <a:endParaRPr lang="en-GB" dirty="0"/>
          </a:p>
        </p:txBody>
      </p:sp>
      <p:sp>
        <p:nvSpPr>
          <p:cNvPr id="4" name="5-Point Star 3">
            <a:hlinkClick r:id="rId2" action="ppaction://program"/>
          </p:cNvPr>
          <p:cNvSpPr/>
          <p:nvPr/>
        </p:nvSpPr>
        <p:spPr>
          <a:xfrm>
            <a:off x="589437" y="2149651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5-Point Star 4">
            <a:hlinkClick r:id="rId3" action="ppaction://program"/>
          </p:cNvPr>
          <p:cNvSpPr/>
          <p:nvPr/>
        </p:nvSpPr>
        <p:spPr>
          <a:xfrm>
            <a:off x="589437" y="4718770"/>
            <a:ext cx="914400" cy="9144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5-Point Star 5">
            <a:hlinkClick r:id="rId4" action="ppaction://program"/>
          </p:cNvPr>
          <p:cNvSpPr/>
          <p:nvPr/>
        </p:nvSpPr>
        <p:spPr>
          <a:xfrm>
            <a:off x="589437" y="3521251"/>
            <a:ext cx="914400" cy="914400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18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My Documents\MEETINGS\99PARIS\KittPeak_coronalB_extrapo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093073" y="314325"/>
            <a:ext cx="4838700" cy="6543675"/>
          </a:xfrm>
          <a:prstGeom prst="rect">
            <a:avLst/>
          </a:prstGeom>
          <a:noFill/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2101972" y="1690888"/>
            <a:ext cx="3886200" cy="46166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/>
              <a:t> A [10</a:t>
            </a:r>
            <a:r>
              <a:rPr lang="en-US" sz="2400" baseline="30000"/>
              <a:t>7</a:t>
            </a:r>
            <a:r>
              <a:rPr lang="en-US" sz="2400"/>
              <a:t> s</a:t>
            </a:r>
            <a:r>
              <a:rPr lang="en-US" sz="2400" baseline="30000"/>
              <a:t>-1</a:t>
            </a:r>
            <a:r>
              <a:rPr lang="en-US" sz="2400"/>
              <a:t>] ~ 0.88 </a:t>
            </a:r>
            <a:r>
              <a:rPr lang="en-US" sz="2400">
                <a:sym typeface="Symbol" pitchFamily="18" charset="2"/>
              </a:rPr>
              <a:t> g</a:t>
            </a:r>
            <a:r>
              <a:rPr lang="en-US" sz="2400" baseline="-25000">
                <a:sym typeface="Symbol" pitchFamily="18" charset="2"/>
              </a:rPr>
              <a:t>J</a:t>
            </a:r>
            <a:r>
              <a:rPr lang="en-US" sz="2400">
                <a:sym typeface="Symbol" pitchFamily="18" charset="2"/>
              </a:rPr>
              <a:t>  B [G]</a:t>
            </a:r>
          </a:p>
        </p:txBody>
      </p:sp>
      <p:pic>
        <p:nvPicPr>
          <p:cNvPr id="24580" name="Picture 4" descr="C:\My Documents\MEETINGS\99PARIS\hanle_sensitivity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31986" y="2529088"/>
            <a:ext cx="6161087" cy="2525713"/>
          </a:xfrm>
          <a:prstGeom prst="rect">
            <a:avLst/>
          </a:prstGeom>
          <a:noFill/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1973019" y="321869"/>
            <a:ext cx="899816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400" dirty="0" err="1">
                <a:solidFill>
                  <a:srgbClr val="CC0000"/>
                </a:solidFill>
              </a:rPr>
              <a:t>Hanle</a:t>
            </a:r>
            <a:r>
              <a:rPr lang="en-US" sz="4400" dirty="0">
                <a:solidFill>
                  <a:srgbClr val="CC0000"/>
                </a:solidFill>
              </a:rPr>
              <a:t> effect </a:t>
            </a:r>
            <a:r>
              <a:rPr lang="en-US" sz="4400" dirty="0" smtClean="0">
                <a:solidFill>
                  <a:srgbClr val="CC0000"/>
                </a:solidFill>
              </a:rPr>
              <a:t>Sensitivity in coronal lines</a:t>
            </a:r>
            <a:endParaRPr lang="en-US" sz="4400" dirty="0">
              <a:solidFill>
                <a:srgbClr val="CC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084385" y="5335092"/>
            <a:ext cx="40486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 </a:t>
            </a:r>
            <a:r>
              <a:rPr lang="it-IT" baseline="-25000" dirty="0" err="1"/>
              <a:t>FeXIII</a:t>
            </a:r>
            <a:r>
              <a:rPr lang="it-IT" baseline="-25000" dirty="0"/>
              <a:t> </a:t>
            </a:r>
            <a:r>
              <a:rPr lang="it-IT" dirty="0"/>
              <a:t>= 14 Hz </a:t>
            </a:r>
            <a:r>
              <a:rPr lang="it-IT" dirty="0">
                <a:sym typeface="Symbol"/>
              </a:rPr>
              <a:t> </a:t>
            </a:r>
            <a:r>
              <a:rPr lang="it-IT" dirty="0" err="1">
                <a:sym typeface="Symbol"/>
              </a:rPr>
              <a:t>B</a:t>
            </a:r>
            <a:r>
              <a:rPr lang="it-IT" baseline="-25000" dirty="0" err="1">
                <a:sym typeface="Symbol"/>
              </a:rPr>
              <a:t>Hanle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 0.2-2 G</a:t>
            </a:r>
          </a:p>
          <a:p>
            <a:endParaRPr lang="it-IT" dirty="0">
              <a:sym typeface="Symbol"/>
            </a:endParaRPr>
          </a:p>
          <a:p>
            <a:r>
              <a:rPr lang="it-IT" dirty="0"/>
              <a:t>A </a:t>
            </a:r>
            <a:r>
              <a:rPr lang="it-IT" baseline="-25000" dirty="0" err="1"/>
              <a:t>FeXIII</a:t>
            </a:r>
            <a:r>
              <a:rPr lang="it-IT" baseline="-25000" dirty="0"/>
              <a:t> </a:t>
            </a:r>
            <a:r>
              <a:rPr lang="it-IT" dirty="0"/>
              <a:t>&lt;&lt;</a:t>
            </a:r>
            <a:r>
              <a:rPr lang="it-IT" dirty="0">
                <a:sym typeface="Symbol"/>
              </a:rPr>
              <a:t> </a:t>
            </a:r>
            <a:r>
              <a:rPr lang="it-IT" dirty="0" err="1">
                <a:sym typeface="Symbol"/>
              </a:rPr>
              <a:t>B</a:t>
            </a:r>
            <a:r>
              <a:rPr lang="it-IT" baseline="-25000" dirty="0" err="1">
                <a:sym typeface="Symbol"/>
              </a:rPr>
              <a:t>corona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(“</a:t>
            </a:r>
            <a:r>
              <a:rPr lang="it-IT" dirty="0" err="1">
                <a:sym typeface="Symbol"/>
              </a:rPr>
              <a:t>saturated</a:t>
            </a:r>
            <a:r>
              <a:rPr lang="it-IT" dirty="0">
                <a:sym typeface="Symbol"/>
              </a:rPr>
              <a:t>” </a:t>
            </a:r>
            <a:r>
              <a:rPr lang="it-IT" dirty="0" err="1">
                <a:sym typeface="Symbol"/>
              </a:rPr>
              <a:t>Hanle</a:t>
            </a:r>
            <a:r>
              <a:rPr lang="it-IT" dirty="0">
                <a:sym typeface="Symbol"/>
              </a:rPr>
              <a:t> </a:t>
            </a:r>
            <a:r>
              <a:rPr lang="it-IT" dirty="0" err="1">
                <a:sym typeface="Symbol"/>
              </a:rPr>
              <a:t>effect</a:t>
            </a:r>
            <a:r>
              <a:rPr lang="it-IT" dirty="0">
                <a:sym typeface="Symbol"/>
              </a:rPr>
              <a:t>)</a:t>
            </a:r>
            <a:endParaRPr lang="en-US" dirty="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7829550" y="6408353"/>
            <a:ext cx="4362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/>
              <a:t>Fineschi, van </a:t>
            </a:r>
            <a:r>
              <a:rPr lang="en-US" sz="2000" dirty="0" err="1"/>
              <a:t>Ballegooijen</a:t>
            </a:r>
            <a:r>
              <a:rPr lang="en-US" sz="2000" dirty="0"/>
              <a:t> &amp; Kohl, 1999</a:t>
            </a:r>
          </a:p>
        </p:txBody>
      </p:sp>
    </p:spTree>
    <p:extLst>
      <p:ext uri="{BB962C8B-B14F-4D97-AF65-F5344CB8AC3E}">
        <p14:creationId xmlns:p14="http://schemas.microsoft.com/office/powerpoint/2010/main" val="213252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724" y="2545201"/>
            <a:ext cx="2743200" cy="2743200"/>
          </a:xfr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09800" y="152400"/>
            <a:ext cx="7772400" cy="838200"/>
          </a:xfrm>
        </p:spPr>
        <p:txBody>
          <a:bodyPr/>
          <a:lstStyle/>
          <a:p>
            <a:r>
              <a:rPr lang="it-IT" b="1" dirty="0" err="1" smtClean="0">
                <a:solidFill>
                  <a:srgbClr val="0070C0"/>
                </a:solidFill>
              </a:rPr>
              <a:t>Hanle</a:t>
            </a:r>
            <a:r>
              <a:rPr lang="it-IT" b="1" dirty="0" smtClean="0">
                <a:solidFill>
                  <a:srgbClr val="0070C0"/>
                </a:solidFill>
              </a:rPr>
              <a:t> </a:t>
            </a:r>
            <a:r>
              <a:rPr lang="it-IT" b="1" dirty="0" err="1" smtClean="0">
                <a:solidFill>
                  <a:srgbClr val="0070C0"/>
                </a:solidFill>
              </a:rPr>
              <a:t>Effect</a:t>
            </a:r>
            <a:r>
              <a:rPr lang="it-IT" b="1" dirty="0" smtClean="0">
                <a:solidFill>
                  <a:srgbClr val="0070C0"/>
                </a:solidFill>
              </a:rPr>
              <a:t> </a:t>
            </a:r>
            <a:r>
              <a:rPr lang="it-IT" sz="3200" dirty="0">
                <a:solidFill>
                  <a:srgbClr val="0070C0"/>
                </a:solidFill>
              </a:rPr>
              <a:t>(tutorial)</a:t>
            </a:r>
            <a:endParaRPr lang="en-US" sz="3200" dirty="0">
              <a:solidFill>
                <a:srgbClr val="0070C0"/>
              </a:solidFill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1002325" y="1173601"/>
            <a:ext cx="7077075" cy="5334000"/>
            <a:chOff x="1143000" y="1295400"/>
            <a:chExt cx="7077075" cy="5334000"/>
          </a:xfrm>
        </p:grpSpPr>
        <p:pic>
          <p:nvPicPr>
            <p:cNvPr id="49154" name="Picture 2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1143000" y="1295400"/>
              <a:ext cx="7077075" cy="5286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Rettangolo 4"/>
            <p:cNvSpPr/>
            <p:nvPr/>
          </p:nvSpPr>
          <p:spPr bwMode="auto">
            <a:xfrm>
              <a:off x="5181600" y="5715000"/>
              <a:ext cx="2819400" cy="9144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9757836" y="4293687"/>
            <a:ext cx="17478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ym typeface="Symbol"/>
              </a:rPr>
              <a:t></a:t>
            </a:r>
            <a:r>
              <a:rPr lang="it-IT" sz="2000" b="1" baseline="-25000" dirty="0" err="1">
                <a:sym typeface="Symbol"/>
              </a:rPr>
              <a:t>Larmour</a:t>
            </a:r>
            <a:r>
              <a:rPr lang="it-IT" sz="2000" b="1" dirty="0"/>
              <a:t> </a:t>
            </a:r>
            <a:r>
              <a:rPr lang="it-IT" sz="2000" b="1" dirty="0" smtClean="0">
                <a:sym typeface="Symbol"/>
              </a:rPr>
              <a:t>&gt;&gt;  </a:t>
            </a:r>
            <a:r>
              <a:rPr lang="it-IT" sz="2000" b="1" dirty="0"/>
              <a:t>A</a:t>
            </a:r>
            <a:endParaRPr lang="en-US" sz="2000" b="1" dirty="0"/>
          </a:p>
        </p:txBody>
      </p:sp>
      <p:grpSp>
        <p:nvGrpSpPr>
          <p:cNvPr id="16" name="Gruppo 15"/>
          <p:cNvGrpSpPr/>
          <p:nvPr/>
        </p:nvGrpSpPr>
        <p:grpSpPr>
          <a:xfrm>
            <a:off x="4126524" y="2526091"/>
            <a:ext cx="4343400" cy="3905310"/>
            <a:chOff x="4267200" y="2343090"/>
            <a:chExt cx="4343400" cy="3905310"/>
          </a:xfrm>
        </p:grpSpPr>
        <p:sp>
          <p:nvSpPr>
            <p:cNvPr id="8" name="CasellaDiTesto 7"/>
            <p:cNvSpPr txBox="1"/>
            <p:nvPr/>
          </p:nvSpPr>
          <p:spPr>
            <a:xfrm>
              <a:off x="4267200" y="2343090"/>
              <a:ext cx="434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b="1" dirty="0" err="1">
                  <a:solidFill>
                    <a:srgbClr val="C00000"/>
                  </a:solidFill>
                  <a:sym typeface="Symbol"/>
                </a:rPr>
                <a:t>If</a:t>
              </a:r>
              <a:r>
                <a:rPr lang="it-IT" sz="2000" b="1" dirty="0">
                  <a:solidFill>
                    <a:srgbClr val="C00000"/>
                  </a:solidFill>
                  <a:sym typeface="Symbol"/>
                </a:rPr>
                <a:t> </a:t>
              </a:r>
              <a:r>
                <a:rPr lang="it-IT" sz="2000" b="1" baseline="-25000" dirty="0" err="1">
                  <a:solidFill>
                    <a:srgbClr val="C00000"/>
                  </a:solidFill>
                  <a:sym typeface="Symbol"/>
                </a:rPr>
                <a:t>Larmour</a:t>
              </a:r>
              <a:r>
                <a:rPr lang="it-IT" sz="2000" b="1" dirty="0">
                  <a:solidFill>
                    <a:srgbClr val="C00000"/>
                  </a:solidFill>
                  <a:sym typeface="Symbol"/>
                </a:rPr>
                <a:t> &gt;&gt; </a:t>
              </a:r>
              <a:r>
                <a:rPr lang="it-IT" sz="2000" b="1" dirty="0">
                  <a:solidFill>
                    <a:srgbClr val="C00000"/>
                  </a:solidFill>
                </a:rPr>
                <a:t>A  (VIR </a:t>
              </a:r>
              <a:r>
                <a:rPr lang="it-IT" sz="2000" b="1" dirty="0" err="1">
                  <a:solidFill>
                    <a:srgbClr val="C00000"/>
                  </a:solidFill>
                </a:rPr>
                <a:t>forbidden</a:t>
              </a:r>
              <a:r>
                <a:rPr lang="it-IT" sz="2000" b="1" dirty="0">
                  <a:solidFill>
                    <a:srgbClr val="C00000"/>
                  </a:solidFill>
                </a:rPr>
                <a:t> </a:t>
              </a:r>
              <a:r>
                <a:rPr lang="it-IT" sz="2000" b="1" dirty="0" err="1">
                  <a:solidFill>
                    <a:srgbClr val="C00000"/>
                  </a:solidFill>
                </a:rPr>
                <a:t>lines</a:t>
              </a:r>
              <a:r>
                <a:rPr lang="it-IT" sz="2000" b="1" dirty="0">
                  <a:solidFill>
                    <a:srgbClr val="C00000"/>
                  </a:solidFill>
                </a:rPr>
                <a:t>)</a:t>
              </a:r>
              <a:endParaRPr lang="en-US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9" name="Croce 8"/>
            <p:cNvSpPr/>
            <p:nvPr/>
          </p:nvSpPr>
          <p:spPr bwMode="auto">
            <a:xfrm rot="2742657">
              <a:off x="5437331" y="2458920"/>
              <a:ext cx="1949309" cy="1963160"/>
            </a:xfrm>
            <a:prstGeom prst="plus">
              <a:avLst>
                <a:gd name="adj" fmla="val 47943"/>
              </a:avLst>
            </a:prstGeom>
            <a:solidFill>
              <a:srgbClr val="CC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5544852" y="5417403"/>
              <a:ext cx="179568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b="1" dirty="0">
                  <a:solidFill>
                    <a:srgbClr val="C00000"/>
                  </a:solidFill>
                  <a:sym typeface="Symbol"/>
                </a:rPr>
                <a:t></a:t>
              </a:r>
            </a:p>
            <a:p>
              <a:r>
                <a:rPr lang="it-IT" sz="2400" b="1" dirty="0">
                  <a:solidFill>
                    <a:srgbClr val="C00000"/>
                  </a:solidFill>
                </a:rPr>
                <a:t>P</a:t>
              </a:r>
              <a:r>
                <a:rPr lang="it-IT" sz="2400" dirty="0">
                  <a:solidFill>
                    <a:srgbClr val="C00000"/>
                  </a:solidFill>
                </a:rPr>
                <a:t> </a:t>
              </a:r>
              <a:r>
                <a:rPr lang="it-IT" sz="2400" dirty="0" err="1">
                  <a:solidFill>
                    <a:srgbClr val="C00000"/>
                  </a:solidFill>
                </a:rPr>
                <a:t>is</a:t>
              </a:r>
              <a:r>
                <a:rPr lang="it-IT" sz="2400" dirty="0">
                  <a:solidFill>
                    <a:srgbClr val="C00000"/>
                  </a:solidFill>
                </a:rPr>
                <a:t> // or </a:t>
              </a:r>
              <a:r>
                <a:rPr lang="it-IT" sz="2400" dirty="0">
                  <a:solidFill>
                    <a:srgbClr val="C00000"/>
                  </a:solidFill>
                  <a:sym typeface="Symbol"/>
                </a:rPr>
                <a:t> </a:t>
              </a:r>
              <a:r>
                <a:rPr lang="it-IT" sz="2400" b="1" dirty="0">
                  <a:solidFill>
                    <a:srgbClr val="C00000"/>
                  </a:solidFill>
                  <a:sym typeface="Symbol"/>
                </a:rPr>
                <a:t>B</a:t>
              </a:r>
              <a:endParaRPr lang="en-US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11" name="Croce 10"/>
            <p:cNvSpPr/>
            <p:nvPr/>
          </p:nvSpPr>
          <p:spPr bwMode="auto">
            <a:xfrm rot="2742657">
              <a:off x="5784439" y="3976284"/>
              <a:ext cx="1065963" cy="1059889"/>
            </a:xfrm>
            <a:prstGeom prst="plus">
              <a:avLst>
                <a:gd name="adj" fmla="val 47943"/>
              </a:avLst>
            </a:prstGeom>
            <a:solidFill>
              <a:srgbClr val="CC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0155" y="1134549"/>
            <a:ext cx="2743200" cy="2743200"/>
          </a:xfrm>
          <a:prstGeom prst="rect">
            <a:avLst/>
          </a:prstGeom>
        </p:spPr>
      </p:pic>
      <p:sp>
        <p:nvSpPr>
          <p:cNvPr id="17" name="CasellaDiTesto 4"/>
          <p:cNvSpPr txBox="1"/>
          <p:nvPr/>
        </p:nvSpPr>
        <p:spPr>
          <a:xfrm>
            <a:off x="7654531" y="5730003"/>
            <a:ext cx="44794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A </a:t>
            </a:r>
            <a:r>
              <a:rPr lang="it-IT" sz="2000" baseline="-25000" dirty="0" err="1"/>
              <a:t>FeXIII</a:t>
            </a:r>
            <a:r>
              <a:rPr lang="it-IT" sz="2000" baseline="-25000" dirty="0"/>
              <a:t> </a:t>
            </a:r>
            <a:r>
              <a:rPr lang="it-IT" sz="2000" dirty="0"/>
              <a:t>= 14 Hz </a:t>
            </a:r>
            <a:r>
              <a:rPr lang="it-IT" sz="2000" dirty="0">
                <a:sym typeface="Symbol"/>
              </a:rPr>
              <a:t> </a:t>
            </a:r>
            <a:r>
              <a:rPr lang="it-IT" sz="2000" dirty="0" err="1">
                <a:sym typeface="Symbol"/>
              </a:rPr>
              <a:t>B</a:t>
            </a:r>
            <a:r>
              <a:rPr lang="it-IT" sz="2000" baseline="-25000" dirty="0" err="1">
                <a:sym typeface="Symbol"/>
              </a:rPr>
              <a:t>Hanle</a:t>
            </a:r>
            <a:r>
              <a:rPr lang="it-IT" sz="2000" dirty="0"/>
              <a:t> </a:t>
            </a:r>
            <a:r>
              <a:rPr lang="it-IT" sz="2000" dirty="0">
                <a:sym typeface="Symbol"/>
              </a:rPr>
              <a:t> 0.2-2 G</a:t>
            </a:r>
          </a:p>
          <a:p>
            <a:endParaRPr lang="it-IT" sz="2000" dirty="0">
              <a:sym typeface="Symbol"/>
            </a:endParaRPr>
          </a:p>
          <a:p>
            <a:r>
              <a:rPr lang="it-IT" sz="2000" dirty="0"/>
              <a:t>A </a:t>
            </a:r>
            <a:r>
              <a:rPr lang="it-IT" sz="2000" baseline="-25000" dirty="0" err="1"/>
              <a:t>FeXIII</a:t>
            </a:r>
            <a:r>
              <a:rPr lang="it-IT" sz="2000" baseline="-25000" dirty="0"/>
              <a:t> </a:t>
            </a:r>
            <a:r>
              <a:rPr lang="it-IT" sz="2000" dirty="0"/>
              <a:t>&lt;&lt;</a:t>
            </a:r>
            <a:r>
              <a:rPr lang="it-IT" sz="2000" dirty="0">
                <a:sym typeface="Symbol"/>
              </a:rPr>
              <a:t> </a:t>
            </a:r>
            <a:r>
              <a:rPr lang="it-IT" sz="2000" dirty="0" err="1">
                <a:sym typeface="Symbol"/>
              </a:rPr>
              <a:t>B</a:t>
            </a:r>
            <a:r>
              <a:rPr lang="it-IT" sz="2000" baseline="-25000" dirty="0" err="1">
                <a:sym typeface="Symbol"/>
              </a:rPr>
              <a:t>corona</a:t>
            </a:r>
            <a:r>
              <a:rPr lang="it-IT" sz="2000" dirty="0"/>
              <a:t> </a:t>
            </a:r>
            <a:r>
              <a:rPr lang="it-IT" sz="2000" dirty="0">
                <a:sym typeface="Symbol"/>
              </a:rPr>
              <a:t>(“</a:t>
            </a:r>
            <a:r>
              <a:rPr lang="it-IT" sz="2000" dirty="0" err="1">
                <a:sym typeface="Symbol"/>
              </a:rPr>
              <a:t>saturated</a:t>
            </a:r>
            <a:r>
              <a:rPr lang="it-IT" sz="2000" dirty="0">
                <a:sym typeface="Symbol"/>
              </a:rPr>
              <a:t>” </a:t>
            </a:r>
            <a:r>
              <a:rPr lang="it-IT" sz="2000" dirty="0" err="1">
                <a:sym typeface="Symbol"/>
              </a:rPr>
              <a:t>Hanle</a:t>
            </a:r>
            <a:r>
              <a:rPr lang="it-IT" sz="2000" dirty="0">
                <a:sym typeface="Symbol"/>
              </a:rPr>
              <a:t> </a:t>
            </a:r>
            <a:r>
              <a:rPr lang="it-IT" sz="2000" dirty="0" err="1">
                <a:sym typeface="Symbol"/>
              </a:rPr>
              <a:t>effect</a:t>
            </a:r>
            <a:r>
              <a:rPr lang="it-IT" sz="2000" dirty="0">
                <a:sym typeface="Symbol"/>
              </a:rPr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516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325124E8-B575-45B9-9D8F-DBDAF0FA334C}" type="slidenum">
              <a:rPr lang="it-IT" smtClean="0"/>
              <a:pPr/>
              <a:t>22</a:t>
            </a:fld>
            <a:endParaRPr lang="it-IT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16523" y="506760"/>
            <a:ext cx="6236677" cy="1944216"/>
          </a:xfrm>
          <a:prstGeom prst="rect">
            <a:avLst/>
          </a:prstGeom>
        </p:spPr>
        <p:txBody>
          <a:bodyPr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4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HAO </a:t>
            </a:r>
            <a:r>
              <a:rPr lang="it-IT" sz="4400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CoMP</a:t>
            </a:r>
            <a:r>
              <a:rPr lang="it-IT" sz="44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4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LC </a:t>
            </a:r>
            <a:r>
              <a:rPr lang="it-IT" sz="4400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Lyot</a:t>
            </a:r>
            <a:r>
              <a:rPr lang="it-IT" sz="44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it-IT" sz="4400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fiter</a:t>
            </a:r>
            <a:r>
              <a:rPr lang="it-IT" sz="44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&amp; </a:t>
            </a:r>
            <a:r>
              <a:rPr lang="it-IT" sz="4400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Polarimeter</a:t>
            </a:r>
            <a:r>
              <a:rPr lang="it-IT" sz="44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it-IT" sz="4400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FeXIII</a:t>
            </a:r>
            <a:r>
              <a:rPr lang="it-IT" sz="44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1047.4 nm «</a:t>
            </a:r>
            <a:r>
              <a:rPr lang="it-IT" sz="4400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forbidden</a:t>
            </a:r>
            <a:r>
              <a:rPr lang="it-IT" sz="44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line»</a:t>
            </a:r>
            <a:endParaRPr kumimoji="0" lang="it-IT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2" descr="C:\Documents and Settings\Silvano Fineschi\Documenti\SOLAR\GROUND\CoMP\2007_Science_Tomczyk_fig0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372670" y="0"/>
            <a:ext cx="5425427" cy="7069693"/>
          </a:xfrm>
          <a:prstGeom prst="rect">
            <a:avLst/>
          </a:prstGeom>
          <a:noFill/>
        </p:spPr>
      </p:pic>
      <p:sp>
        <p:nvSpPr>
          <p:cNvPr id="10" name="Rettangolo 12"/>
          <p:cNvSpPr/>
          <p:nvPr/>
        </p:nvSpPr>
        <p:spPr>
          <a:xfrm>
            <a:off x="1328229" y="6287875"/>
            <a:ext cx="48369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S. </a:t>
            </a:r>
            <a:r>
              <a:rPr lang="en-US" sz="2000" b="1" dirty="0" err="1" smtClean="0"/>
              <a:t>Tomczyk</a:t>
            </a:r>
            <a:r>
              <a:rPr lang="en-US" sz="2000" b="1" dirty="0" smtClean="0"/>
              <a:t>, </a:t>
            </a:r>
            <a:r>
              <a:rPr lang="en-US" sz="2000" b="1" i="1" dirty="0" smtClean="0"/>
              <a:t>et al. Science 317, 1192 (2007);</a:t>
            </a:r>
            <a:endParaRPr lang="en-US" sz="2000" b="1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064" y="2250921"/>
            <a:ext cx="5784606" cy="390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33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1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23812"/>
            <a:ext cx="9109075" cy="6834188"/>
          </a:xfrm>
          <a:prstGeom prst="rect">
            <a:avLst/>
          </a:prstGeom>
          <a:noFill/>
        </p:spPr>
      </p:pic>
      <p:pic>
        <p:nvPicPr>
          <p:cNvPr id="3" name="Picture 1" descr="Figure 15 - LC in Lyot Stack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26765" y="2325418"/>
            <a:ext cx="7037171" cy="438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0057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Documents and Settings\Silvano Fineschi\Documenti\MEETINGS\12BOULDER\scatt_ra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3063240" y="-594361"/>
            <a:ext cx="6044794" cy="8555126"/>
          </a:xfrm>
          <a:prstGeom prst="rect">
            <a:avLst/>
          </a:prstGeom>
          <a:noFill/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2209800" y="152400"/>
            <a:ext cx="7772400" cy="1143000"/>
          </a:xfrm>
        </p:spPr>
        <p:txBody>
          <a:bodyPr/>
          <a:lstStyle/>
          <a:p>
            <a:r>
              <a:rPr lang="it-IT" sz="4000" b="1" dirty="0" err="1">
                <a:solidFill>
                  <a:srgbClr val="C00000"/>
                </a:solidFill>
              </a:rPr>
              <a:t>Resonance-scattering</a:t>
            </a:r>
            <a:r>
              <a:rPr lang="it-IT" sz="4000" b="1" dirty="0">
                <a:solidFill>
                  <a:srgbClr val="C00000"/>
                </a:solidFill>
              </a:rPr>
              <a:t> </a:t>
            </a:r>
            <a:r>
              <a:rPr lang="it-IT" sz="4000" b="1" dirty="0" err="1">
                <a:solidFill>
                  <a:srgbClr val="C00000"/>
                </a:solidFill>
              </a:rPr>
              <a:t>Polarization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23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Silvano Fineschi\Documenti\MEETINGS\12BOULDER\scatt_TB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5400000">
            <a:off x="1255166" y="-868303"/>
            <a:ext cx="6044794" cy="8555126"/>
          </a:xfrm>
          <a:prstGeom prst="rect">
            <a:avLst/>
          </a:prstGeom>
          <a:noFill/>
        </p:spPr>
      </p:pic>
      <p:pic>
        <p:nvPicPr>
          <p:cNvPr id="6" name="pol_spira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65889" y="1957754"/>
            <a:ext cx="4473426" cy="259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089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/>
          <p:cNvGrpSpPr/>
          <p:nvPr/>
        </p:nvGrpSpPr>
        <p:grpSpPr>
          <a:xfrm>
            <a:off x="0" y="813206"/>
            <a:ext cx="8555126" cy="6044794"/>
            <a:chOff x="304800" y="381000"/>
            <a:chExt cx="8555126" cy="6044794"/>
          </a:xfrm>
        </p:grpSpPr>
        <p:pic>
          <p:nvPicPr>
            <p:cNvPr id="44034" name="Picture 2" descr="C:\Documents and Settings\Silvano Fineschi\Documenti\MEETINGS\12BOULDER\scatt_no_rad..jp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 rot="5400000">
              <a:off x="1559966" y="-874166"/>
              <a:ext cx="6044794" cy="8555126"/>
            </a:xfrm>
            <a:prstGeom prst="rect">
              <a:avLst/>
            </a:prstGeom>
            <a:noFill/>
          </p:spPr>
        </p:pic>
        <p:pic>
          <p:nvPicPr>
            <p:cNvPr id="44038" name="Picture 6" descr="C:\Documents and Settings\Silvano Fineschi\Documenti\MEETINGS\12BOULDER\gauss_gr_T_crop.gif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3285985">
              <a:off x="5083676" y="2105091"/>
              <a:ext cx="2058294" cy="1386120"/>
            </a:xfrm>
            <a:prstGeom prst="rect">
              <a:avLst/>
            </a:prstGeom>
            <a:noFill/>
          </p:spPr>
        </p:pic>
      </p:grpSp>
      <p:sp>
        <p:nvSpPr>
          <p:cNvPr id="6" name="CasellaDiTesto 5"/>
          <p:cNvSpPr txBox="1"/>
          <p:nvPr/>
        </p:nvSpPr>
        <p:spPr>
          <a:xfrm>
            <a:off x="1600201" y="6381690"/>
            <a:ext cx="3599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err="1"/>
              <a:t>Fineschi</a:t>
            </a:r>
            <a:r>
              <a:rPr lang="it-IT" sz="2000" dirty="0"/>
              <a:t>, ASP </a:t>
            </a:r>
            <a:r>
              <a:rPr lang="it-IT" sz="2000" dirty="0" err="1"/>
              <a:t>Conf</a:t>
            </a:r>
            <a:r>
              <a:rPr lang="it-IT" sz="2000" dirty="0"/>
              <a:t>. </a:t>
            </a:r>
            <a:r>
              <a:rPr lang="it-IT" sz="2000" dirty="0" err="1"/>
              <a:t>Series</a:t>
            </a:r>
            <a:r>
              <a:rPr lang="it-IT" sz="2000" dirty="0"/>
              <a:t>, 2001</a:t>
            </a:r>
            <a:endParaRPr lang="en-US" sz="2000" dirty="0"/>
          </a:p>
        </p:txBody>
      </p:sp>
      <p:sp>
        <p:nvSpPr>
          <p:cNvPr id="7" name="Titolo 2"/>
          <p:cNvSpPr txBox="1">
            <a:spLocks/>
          </p:cNvSpPr>
          <p:nvPr/>
        </p:nvSpPr>
        <p:spPr>
          <a:xfrm>
            <a:off x="1524000" y="-76200"/>
            <a:ext cx="9144000" cy="1143000"/>
          </a:xfrm>
          <a:prstGeom prst="rect">
            <a:avLst/>
          </a:prstGeom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40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Anisotropic</a:t>
            </a:r>
            <a:r>
              <a:rPr lang="it-IT" sz="4000" b="1" kern="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40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Super-radial</a:t>
            </a:r>
            <a:r>
              <a:rPr lang="it-IT" sz="4000" b="1" kern="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it-IT" sz="40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Doppler-dimming</a:t>
            </a:r>
            <a:r>
              <a:rPr lang="it-IT" sz="4000" b="1" kern="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it-IT" sz="40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effect</a:t>
            </a:r>
            <a:endParaRPr lang="en-US" sz="40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joke_ovi3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13794" y="2096086"/>
            <a:ext cx="4665785" cy="3732628"/>
          </a:xfrm>
          <a:prstGeom prst="rect">
            <a:avLst/>
          </a:prstGeom>
        </p:spPr>
      </p:pic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6876748" y="5934892"/>
            <a:ext cx="516352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400" dirty="0"/>
              <a:t>OVI  103.7 </a:t>
            </a:r>
            <a:r>
              <a:rPr lang="it-IT" sz="1400" dirty="0" err="1"/>
              <a:t>nm</a:t>
            </a:r>
            <a:r>
              <a:rPr lang="it-IT" sz="1400" dirty="0"/>
              <a:t> </a:t>
            </a:r>
            <a:r>
              <a:rPr lang="it-IT" sz="1400" dirty="0" err="1"/>
              <a:t>Doppler-dimming</a:t>
            </a:r>
            <a:r>
              <a:rPr lang="it-IT" sz="1400" dirty="0"/>
              <a:t>; CII </a:t>
            </a:r>
            <a:r>
              <a:rPr lang="it-IT" sz="1400" dirty="0" err="1"/>
              <a:t>pumping</a:t>
            </a:r>
            <a:r>
              <a:rPr lang="it-IT" sz="1400" dirty="0"/>
              <a:t> (S. Giordano </a:t>
            </a:r>
            <a:r>
              <a:rPr lang="it-IT" sz="1400" dirty="0" err="1"/>
              <a:t>courtesy</a:t>
            </a:r>
            <a:r>
              <a:rPr lang="it-IT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06670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C:\Documents and Settings\Silvano Fineschi\Documenti\MEETINGS\01CHILE\VIEW\SUMER_fov.t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94132" y="0"/>
            <a:ext cx="5426822" cy="4800600"/>
          </a:xfrm>
          <a:prstGeom prst="rect">
            <a:avLst/>
          </a:prstGeom>
          <a:noFill/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625701" y="105906"/>
            <a:ext cx="4238625" cy="290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1524000" y="152400"/>
            <a:ext cx="4572000" cy="1981200"/>
          </a:xfrm>
        </p:spPr>
        <p:txBody>
          <a:bodyPr/>
          <a:lstStyle/>
          <a:p>
            <a:r>
              <a:rPr lang="it-IT" sz="3200" b="1" dirty="0">
                <a:solidFill>
                  <a:srgbClr val="C00000"/>
                </a:solidFill>
              </a:rPr>
              <a:t>SUMER </a:t>
            </a:r>
            <a:r>
              <a:rPr lang="it-IT" sz="3200" b="1" dirty="0" err="1">
                <a:solidFill>
                  <a:srgbClr val="C00000"/>
                </a:solidFill>
              </a:rPr>
              <a:t>Measurement</a:t>
            </a:r>
            <a:r>
              <a:rPr lang="it-IT" sz="3200" b="1" dirty="0">
                <a:solidFill>
                  <a:srgbClr val="C00000"/>
                </a:solidFill>
              </a:rPr>
              <a:t> of </a:t>
            </a:r>
            <a:r>
              <a:rPr lang="it-IT" sz="3200" b="1" dirty="0" err="1">
                <a:solidFill>
                  <a:srgbClr val="C00000"/>
                </a:solidFill>
              </a:rPr>
              <a:t>Hanle</a:t>
            </a:r>
            <a:r>
              <a:rPr lang="it-IT" sz="3200" b="1" dirty="0">
                <a:solidFill>
                  <a:srgbClr val="C00000"/>
                </a:solidFill>
              </a:rPr>
              <a:t> and </a:t>
            </a:r>
            <a:r>
              <a:rPr lang="it-IT" sz="3200" b="1" dirty="0" smtClean="0">
                <a:solidFill>
                  <a:srgbClr val="C00000"/>
                </a:solidFill>
              </a:rPr>
              <a:t>ASD </a:t>
            </a:r>
            <a:r>
              <a:rPr lang="it-IT" sz="3200" b="1" dirty="0" err="1">
                <a:solidFill>
                  <a:srgbClr val="C00000"/>
                </a:solidFill>
              </a:rPr>
              <a:t>effects</a:t>
            </a:r>
            <a:r>
              <a:rPr lang="it-IT" sz="3200" b="1" dirty="0">
                <a:solidFill>
                  <a:srgbClr val="C00000"/>
                </a:solidFill>
              </a:rPr>
              <a:t>?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981200" y="2057400"/>
            <a:ext cx="254608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/>
              <a:t>P=</a:t>
            </a:r>
            <a:r>
              <a:rPr lang="it-IT" b="1" dirty="0"/>
              <a:t>(9</a:t>
            </a:r>
            <a:r>
              <a:rPr lang="it-IT" b="1" dirty="0">
                <a:sym typeface="Symbol"/>
              </a:rPr>
              <a:t>2)%; = 96</a:t>
            </a:r>
          </a:p>
          <a:p>
            <a:endParaRPr lang="it-IT" b="1" dirty="0">
              <a:sym typeface="Symbol"/>
            </a:endParaRPr>
          </a:p>
          <a:p>
            <a:r>
              <a:rPr lang="it-IT" b="1" dirty="0" err="1">
                <a:sym typeface="Symbol"/>
              </a:rPr>
              <a:t>Helioctr</a:t>
            </a:r>
            <a:r>
              <a:rPr lang="it-IT" b="1" dirty="0">
                <a:sym typeface="Symbol"/>
              </a:rPr>
              <a:t>. </a:t>
            </a:r>
            <a:r>
              <a:rPr lang="it-IT" b="1" dirty="0" err="1">
                <a:sym typeface="Symbol"/>
              </a:rPr>
              <a:t>Dist</a:t>
            </a:r>
            <a:r>
              <a:rPr lang="it-IT" b="1" dirty="0">
                <a:sym typeface="Symbol"/>
              </a:rPr>
              <a:t>. = 1.3 R</a:t>
            </a:r>
          </a:p>
          <a:p>
            <a:r>
              <a:rPr lang="it-IT" b="1" dirty="0">
                <a:sym typeface="Symbol"/>
              </a:rPr>
              <a:t>Wind </a:t>
            </a:r>
            <a:r>
              <a:rPr lang="it-IT" b="1" dirty="0" err="1">
                <a:sym typeface="Symbol"/>
              </a:rPr>
              <a:t>speed</a:t>
            </a:r>
            <a:r>
              <a:rPr lang="it-IT" b="1" dirty="0">
                <a:sym typeface="Symbol"/>
              </a:rPr>
              <a:t> w  40 km/s</a:t>
            </a:r>
          </a:p>
          <a:p>
            <a:endParaRPr lang="it-IT" sz="2000" dirty="0">
              <a:sym typeface="Symbol"/>
            </a:endParaRPr>
          </a:p>
          <a:p>
            <a:r>
              <a:rPr lang="it-IT" sz="2000" dirty="0">
                <a:sym typeface="Symbol"/>
              </a:rPr>
              <a:t>(</a:t>
            </a:r>
            <a:r>
              <a:rPr lang="it-IT" sz="2000" dirty="0" err="1">
                <a:sym typeface="Symbol"/>
              </a:rPr>
              <a:t>Rauoafi</a:t>
            </a:r>
            <a:r>
              <a:rPr lang="it-IT" sz="2000" dirty="0">
                <a:sym typeface="Symbol"/>
              </a:rPr>
              <a:t> </a:t>
            </a:r>
            <a:r>
              <a:rPr lang="it-IT" sz="2000" dirty="0" err="1">
                <a:sym typeface="Symbol"/>
              </a:rPr>
              <a:t>A&amp;A</a:t>
            </a:r>
            <a:r>
              <a:rPr lang="it-IT" sz="2000" dirty="0">
                <a:sym typeface="Symbol"/>
              </a:rPr>
              <a:t> 1999)</a:t>
            </a:r>
            <a:endParaRPr lang="en-US" sz="20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676400" y="4595393"/>
            <a:ext cx="6050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/>
              <a:t>Hanle</a:t>
            </a:r>
            <a:r>
              <a:rPr lang="it-IT" b="1" dirty="0"/>
              <a:t> </a:t>
            </a:r>
            <a:r>
              <a:rPr lang="it-IT" b="1" dirty="0" err="1"/>
              <a:t>effect</a:t>
            </a:r>
            <a:r>
              <a:rPr lang="it-IT" b="1" dirty="0"/>
              <a:t>: 		   B &gt; 10 G; </a:t>
            </a:r>
            <a:r>
              <a:rPr lang="it-IT" b="1" dirty="0">
                <a:sym typeface="Symbol"/>
              </a:rPr>
              <a:t></a:t>
            </a:r>
            <a:r>
              <a:rPr lang="it-IT" b="1" baseline="-25000" dirty="0">
                <a:sym typeface="Symbol"/>
              </a:rPr>
              <a:t>B</a:t>
            </a:r>
            <a:r>
              <a:rPr lang="it-IT" b="1" dirty="0">
                <a:sym typeface="Symbol"/>
              </a:rPr>
              <a:t> &lt; 10; w &gt; 50 km/s</a:t>
            </a:r>
            <a:endParaRPr lang="en-US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1676400" y="5179729"/>
            <a:ext cx="5856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SR Doppler-</a:t>
            </a:r>
            <a:r>
              <a:rPr lang="it-IT" b="1" dirty="0" err="1"/>
              <a:t>dim</a:t>
            </a:r>
            <a:r>
              <a:rPr lang="it-IT" b="1" dirty="0"/>
              <a:t>.: 	    </a:t>
            </a:r>
            <a:r>
              <a:rPr lang="it-IT" b="1" dirty="0" smtClean="0"/>
              <a:t>                B </a:t>
            </a:r>
            <a:r>
              <a:rPr lang="it-IT" b="1" dirty="0"/>
              <a:t>&lt; 3 G; </a:t>
            </a:r>
            <a:r>
              <a:rPr lang="it-IT" b="1" dirty="0">
                <a:sym typeface="Symbol"/>
              </a:rPr>
              <a:t></a:t>
            </a:r>
            <a:r>
              <a:rPr lang="it-IT" b="1" baseline="-25000" dirty="0">
                <a:sym typeface="Symbol"/>
              </a:rPr>
              <a:t>B</a:t>
            </a:r>
            <a:r>
              <a:rPr lang="it-IT" b="1" dirty="0">
                <a:sym typeface="Symbol"/>
              </a:rPr>
              <a:t> &gt; 30; w &gt; 50 km/s</a:t>
            </a:r>
            <a:endParaRPr lang="en-US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1702642" y="5763217"/>
            <a:ext cx="5978688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/>
              <a:t>Anisotr</a:t>
            </a:r>
            <a:r>
              <a:rPr lang="it-IT" b="1" dirty="0"/>
              <a:t>. SR Doppler-</a:t>
            </a:r>
            <a:r>
              <a:rPr lang="it-IT" b="1" dirty="0" err="1"/>
              <a:t>dim</a:t>
            </a:r>
            <a:r>
              <a:rPr lang="it-IT" b="1" dirty="0" smtClean="0"/>
              <a:t>.:         </a:t>
            </a:r>
            <a:r>
              <a:rPr lang="it-IT" b="1" dirty="0"/>
              <a:t>B &lt;&lt;1 G; </a:t>
            </a:r>
            <a:r>
              <a:rPr lang="it-IT" b="1" dirty="0">
                <a:sym typeface="Symbol"/>
              </a:rPr>
              <a:t></a:t>
            </a:r>
            <a:r>
              <a:rPr lang="it-IT" b="1" baseline="-25000" dirty="0">
                <a:sym typeface="Symbol"/>
              </a:rPr>
              <a:t>B</a:t>
            </a:r>
            <a:r>
              <a:rPr lang="it-IT" b="1" dirty="0">
                <a:sym typeface="Symbol"/>
              </a:rPr>
              <a:t>  20; w  40 km/s</a:t>
            </a:r>
          </a:p>
          <a:p>
            <a:endParaRPr lang="it-IT" sz="2000" dirty="0" smtClean="0">
              <a:sym typeface="Symbol"/>
            </a:endParaRPr>
          </a:p>
          <a:p>
            <a:r>
              <a:rPr lang="it-IT" sz="2000" dirty="0" smtClean="0">
                <a:sym typeface="Symbol"/>
              </a:rPr>
              <a:t>(</a:t>
            </a:r>
            <a:r>
              <a:rPr lang="it-IT" sz="2000" dirty="0">
                <a:sym typeface="Symbol"/>
              </a:rPr>
              <a:t>Fineschi ASP </a:t>
            </a:r>
            <a:r>
              <a:rPr lang="it-IT" sz="2000" dirty="0" err="1">
                <a:sym typeface="Symbol"/>
              </a:rPr>
              <a:t>Conf</a:t>
            </a:r>
            <a:r>
              <a:rPr lang="it-IT" sz="2000" dirty="0">
                <a:sym typeface="Symbol"/>
              </a:rPr>
              <a:t>. Series 2001</a:t>
            </a:r>
            <a:r>
              <a:rPr lang="it-IT" sz="2000" dirty="0" smtClean="0">
                <a:sym typeface="Symbol"/>
              </a:rPr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8957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52601" y="1524001"/>
            <a:ext cx="3895725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2133600" y="762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it-IT" sz="4000" b="1" dirty="0" err="1">
                <a:solidFill>
                  <a:srgbClr val="C00000"/>
                </a:solidFill>
              </a:rPr>
              <a:t>SolmeX</a:t>
            </a:r>
            <a:r>
              <a:rPr lang="it-IT" sz="4000" b="1" dirty="0">
                <a:solidFill>
                  <a:srgbClr val="C00000"/>
                </a:solidFill>
              </a:rPr>
              <a:t> – COMPASS </a:t>
            </a:r>
            <a:br>
              <a:rPr lang="it-IT" sz="4000" b="1" dirty="0">
                <a:solidFill>
                  <a:srgbClr val="C00000"/>
                </a:solidFill>
              </a:rPr>
            </a:br>
            <a:r>
              <a:rPr lang="it-IT" sz="4000" b="1" dirty="0">
                <a:solidFill>
                  <a:srgbClr val="C00000"/>
                </a:solidFill>
              </a:rPr>
              <a:t>(ESA </a:t>
            </a:r>
            <a:r>
              <a:rPr lang="it-IT" sz="4000" b="1" dirty="0" err="1">
                <a:solidFill>
                  <a:srgbClr val="C00000"/>
                </a:solidFill>
              </a:rPr>
              <a:t>M-mission</a:t>
            </a:r>
            <a:r>
              <a:rPr lang="it-IT" sz="4000" b="1" dirty="0">
                <a:solidFill>
                  <a:srgbClr val="C00000"/>
                </a:solidFill>
              </a:rPr>
              <a:t>)</a:t>
            </a:r>
            <a:endParaRPr lang="en-US" sz="4000" b="1" dirty="0">
              <a:solidFill>
                <a:srgbClr val="C00000"/>
              </a:solidFill>
            </a:endParaRPr>
          </a:p>
        </p:txBody>
      </p:sp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84940" y="1447801"/>
            <a:ext cx="5406860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6477001" y="6019800"/>
            <a:ext cx="41413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Peter, </a:t>
            </a:r>
            <a:r>
              <a:rPr lang="it-IT" sz="2000" dirty="0" smtClean="0"/>
              <a:t>Fineschi et </a:t>
            </a:r>
            <a:r>
              <a:rPr lang="it-IT" sz="2000" dirty="0"/>
              <a:t>al. </a:t>
            </a:r>
            <a:r>
              <a:rPr lang="it-IT" sz="2000" dirty="0" err="1"/>
              <a:t>Exp</a:t>
            </a:r>
            <a:r>
              <a:rPr lang="it-IT" sz="2000" dirty="0"/>
              <a:t>. </a:t>
            </a:r>
            <a:r>
              <a:rPr lang="it-IT" sz="2000" dirty="0" err="1"/>
              <a:t>Astron</a:t>
            </a:r>
            <a:r>
              <a:rPr lang="it-IT" sz="2000" dirty="0"/>
              <a:t>. 2011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1336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28800" y="76200"/>
            <a:ext cx="8458200" cy="1143000"/>
          </a:xfrm>
        </p:spPr>
        <p:txBody>
          <a:bodyPr/>
          <a:lstStyle/>
          <a:p>
            <a:r>
              <a:rPr lang="it-IT" sz="3600" b="1" dirty="0" err="1">
                <a:solidFill>
                  <a:srgbClr val="C00000"/>
                </a:solidFill>
              </a:rPr>
              <a:t>Coronal</a:t>
            </a:r>
            <a:r>
              <a:rPr lang="it-IT" sz="3600" b="1" dirty="0">
                <a:solidFill>
                  <a:srgbClr val="C00000"/>
                </a:solidFill>
              </a:rPr>
              <a:t> UV </a:t>
            </a:r>
            <a:r>
              <a:rPr lang="it-IT" sz="3600" b="1" dirty="0" err="1">
                <a:solidFill>
                  <a:srgbClr val="C00000"/>
                </a:solidFill>
              </a:rPr>
              <a:t>Spectro-Polarimeter</a:t>
            </a:r>
            <a:r>
              <a:rPr lang="it-IT" sz="3600" b="1" dirty="0">
                <a:solidFill>
                  <a:srgbClr val="C00000"/>
                </a:solidFill>
              </a:rPr>
              <a:t> (CUPS)</a:t>
            </a:r>
            <a:endParaRPr lang="en-US" sz="3600" b="1" dirty="0">
              <a:solidFill>
                <a:srgbClr val="C00000"/>
              </a:solidFill>
            </a:endParaRP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6000" y="1066800"/>
            <a:ext cx="765810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81400" y="3886200"/>
            <a:ext cx="5029200" cy="2877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5160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The Solar </a:t>
            </a:r>
            <a:r>
              <a:rPr lang="it-IT" dirty="0" err="1" smtClean="0"/>
              <a:t>Magnetic</a:t>
            </a:r>
            <a:r>
              <a:rPr lang="it-IT" dirty="0" smtClean="0"/>
              <a:t> Field: </a:t>
            </a:r>
            <a:br>
              <a:rPr lang="it-IT" dirty="0" smtClean="0"/>
            </a:br>
            <a:r>
              <a:rPr lang="it-IT" dirty="0" err="1" smtClean="0"/>
              <a:t>Powering</a:t>
            </a:r>
            <a:r>
              <a:rPr lang="it-IT" dirty="0" smtClean="0"/>
              <a:t> the </a:t>
            </a:r>
            <a:r>
              <a:rPr lang="it-IT" dirty="0" err="1" smtClean="0"/>
              <a:t>Sun’s</a:t>
            </a:r>
            <a:r>
              <a:rPr lang="it-IT" dirty="0" smtClean="0"/>
              <a:t> </a:t>
            </a:r>
            <a:r>
              <a:rPr lang="it-IT" dirty="0" err="1" smtClean="0"/>
              <a:t>atmosphere</a:t>
            </a:r>
            <a:endParaRPr lang="en-GB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242646" y="1781905"/>
            <a:ext cx="10662139" cy="47819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it-IT" dirty="0" smtClean="0"/>
          </a:p>
          <a:p>
            <a:endParaRPr lang="it-IT" dirty="0" smtClean="0"/>
          </a:p>
          <a:p>
            <a:r>
              <a:rPr lang="it-IT" dirty="0" err="1" smtClean="0"/>
              <a:t>Magnetic</a:t>
            </a:r>
            <a:r>
              <a:rPr lang="it-IT" dirty="0" smtClean="0"/>
              <a:t> </a:t>
            </a:r>
            <a:r>
              <a:rPr lang="it-IT" dirty="0" err="1" smtClean="0"/>
              <a:t>reconnection</a:t>
            </a:r>
            <a:r>
              <a:rPr lang="it-IT" dirty="0" smtClean="0"/>
              <a:t> </a:t>
            </a:r>
            <a:r>
              <a:rPr lang="it-IT" dirty="0" err="1" smtClean="0"/>
              <a:t>powers</a:t>
            </a:r>
            <a:r>
              <a:rPr lang="it-IT" dirty="0" smtClean="0"/>
              <a:t> solar </a:t>
            </a:r>
            <a:r>
              <a:rPr lang="it-IT" dirty="0" err="1" smtClean="0"/>
              <a:t>flares</a:t>
            </a:r>
            <a:r>
              <a:rPr lang="it-IT" dirty="0" smtClean="0"/>
              <a:t> and </a:t>
            </a:r>
            <a:r>
              <a:rPr lang="it-IT" dirty="0" err="1" smtClean="0"/>
              <a:t>Coronal</a:t>
            </a:r>
            <a:r>
              <a:rPr lang="it-IT" dirty="0" smtClean="0"/>
              <a:t> Mass </a:t>
            </a:r>
            <a:r>
              <a:rPr lang="it-IT" dirty="0" err="1" smtClean="0"/>
              <a:t>Ejections</a:t>
            </a:r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r>
              <a:rPr lang="it-IT" dirty="0" err="1" smtClean="0"/>
              <a:t>Magnetic</a:t>
            </a:r>
            <a:r>
              <a:rPr lang="it-IT" dirty="0" smtClean="0"/>
              <a:t> </a:t>
            </a:r>
            <a:r>
              <a:rPr lang="it-IT" dirty="0" err="1" smtClean="0"/>
              <a:t>waves</a:t>
            </a:r>
            <a:r>
              <a:rPr lang="it-IT" dirty="0" smtClean="0"/>
              <a:t> (</a:t>
            </a:r>
            <a:r>
              <a:rPr lang="it-IT" dirty="0" err="1" smtClean="0"/>
              <a:t>Alfven</a:t>
            </a:r>
            <a:r>
              <a:rPr lang="it-IT" dirty="0" smtClean="0"/>
              <a:t>, </a:t>
            </a:r>
            <a:r>
              <a:rPr lang="it-IT" dirty="0" err="1" smtClean="0"/>
              <a:t>acoustic</a:t>
            </a:r>
            <a:r>
              <a:rPr lang="it-IT" dirty="0" smtClean="0"/>
              <a:t>)/</a:t>
            </a:r>
            <a:r>
              <a:rPr lang="it-IT" dirty="0" err="1" smtClean="0"/>
              <a:t>reconnection</a:t>
            </a:r>
            <a:r>
              <a:rPr lang="it-IT" dirty="0" smtClean="0"/>
              <a:t> (</a:t>
            </a:r>
            <a:r>
              <a:rPr lang="it-IT" dirty="0" err="1" smtClean="0"/>
              <a:t>nanoflares</a:t>
            </a:r>
            <a:r>
              <a:rPr lang="it-IT" dirty="0" smtClean="0"/>
              <a:t>) (TBD) </a:t>
            </a:r>
            <a:r>
              <a:rPr lang="it-IT" dirty="0" err="1" smtClean="0"/>
              <a:t>power</a:t>
            </a:r>
            <a:r>
              <a:rPr lang="it-IT" dirty="0" smtClean="0"/>
              <a:t> the solar </a:t>
            </a:r>
            <a:r>
              <a:rPr lang="it-IT" dirty="0" err="1" smtClean="0"/>
              <a:t>wind</a:t>
            </a:r>
            <a:endParaRPr lang="en-GB" dirty="0"/>
          </a:p>
        </p:txBody>
      </p:sp>
      <p:sp>
        <p:nvSpPr>
          <p:cNvPr id="8" name="5-Point Star 7">
            <a:hlinkClick r:id="rId2" action="ppaction://program"/>
          </p:cNvPr>
          <p:cNvSpPr/>
          <p:nvPr/>
        </p:nvSpPr>
        <p:spPr>
          <a:xfrm>
            <a:off x="287215" y="2550003"/>
            <a:ext cx="914400" cy="9144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5-Point Star 8">
            <a:hlinkClick r:id="rId3" action="ppaction://program"/>
          </p:cNvPr>
          <p:cNvSpPr/>
          <p:nvPr/>
        </p:nvSpPr>
        <p:spPr>
          <a:xfrm>
            <a:off x="287215" y="4085726"/>
            <a:ext cx="914400" cy="914400"/>
          </a:xfrm>
          <a:prstGeom prst="star5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38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57400" y="2242504"/>
            <a:ext cx="8153400" cy="3548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6096001" y="6096001"/>
            <a:ext cx="3130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Moses, </a:t>
            </a:r>
            <a:r>
              <a:rPr lang="it-IT" sz="2400" dirty="0" err="1"/>
              <a:t>et</a:t>
            </a:r>
            <a:r>
              <a:rPr lang="it-IT" sz="2400" dirty="0"/>
              <a:t> al. SPIE 2011</a:t>
            </a:r>
            <a:endParaRPr lang="en-US" sz="24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828800" y="76200"/>
            <a:ext cx="8458200" cy="762000"/>
          </a:xfrm>
          <a:prstGeom prst="rect">
            <a:avLst/>
          </a:prstGeom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Non-Formation</a:t>
            </a:r>
            <a:r>
              <a:rPr lang="it-IT" sz="3600" b="1" kern="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Flying CUPS</a:t>
            </a:r>
            <a:endParaRPr lang="en-US" sz="3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701823" y="990601"/>
            <a:ext cx="2991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Telescope</a:t>
            </a:r>
            <a:r>
              <a:rPr lang="it-IT" dirty="0"/>
              <a:t> </a:t>
            </a:r>
            <a:r>
              <a:rPr lang="it-IT" dirty="0" err="1"/>
              <a:t>externally</a:t>
            </a:r>
            <a:r>
              <a:rPr lang="it-IT" dirty="0"/>
              <a:t> </a:t>
            </a:r>
            <a:r>
              <a:rPr lang="it-IT" dirty="0" err="1"/>
              <a:t>occulted</a:t>
            </a:r>
            <a:r>
              <a:rPr lang="it-IT" dirty="0"/>
              <a:t> </a:t>
            </a:r>
          </a:p>
          <a:p>
            <a:r>
              <a:rPr lang="it-IT" dirty="0" err="1"/>
              <a:t>with</a:t>
            </a:r>
            <a:r>
              <a:rPr lang="it-IT" dirty="0"/>
              <a:t> </a:t>
            </a:r>
            <a:r>
              <a:rPr lang="it-IT" dirty="0" err="1"/>
              <a:t>multi-stacked</a:t>
            </a:r>
            <a:r>
              <a:rPr lang="it-IT" dirty="0"/>
              <a:t> </a:t>
            </a:r>
            <a:r>
              <a:rPr lang="it-IT" dirty="0" err="1"/>
              <a:t>apertures</a:t>
            </a:r>
            <a:r>
              <a:rPr lang="it-IT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82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Beta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41550" y="0"/>
            <a:ext cx="873125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3276600" y="2362200"/>
            <a:ext cx="73914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9677400" y="2300288"/>
            <a:ext cx="920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b="1"/>
              <a:t>1.05 Ro</a:t>
            </a:r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>
            <a:off x="3276600" y="1219200"/>
            <a:ext cx="73914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5486400" y="381001"/>
            <a:ext cx="749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b="1" dirty="0"/>
              <a:t>10 Ro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9880600" y="1143000"/>
            <a:ext cx="6038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b="1"/>
              <a:t>2 Ro</a:t>
            </a:r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>
            <a:off x="3276600" y="3886200"/>
            <a:ext cx="73914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9047164" y="3657600"/>
            <a:ext cx="15446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>
                <a:latin typeface="Geneva" pitchFamily="34" charset="0"/>
              </a:rPr>
              <a:t>Temp. minimum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1752600" y="59436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noAutofit/>
          </a:bodyPr>
          <a:lstStyle/>
          <a:p>
            <a:r>
              <a:rPr lang="it-IT" sz="2400" b="1" dirty="0" err="1">
                <a:solidFill>
                  <a:srgbClr val="C00000"/>
                </a:solidFill>
              </a:rPr>
              <a:t>Probing</a:t>
            </a:r>
            <a:r>
              <a:rPr lang="it-IT" sz="2400" b="1" dirty="0">
                <a:solidFill>
                  <a:srgbClr val="C00000"/>
                </a:solidFill>
              </a:rPr>
              <a:t> </a:t>
            </a:r>
            <a:r>
              <a:rPr lang="it-IT" sz="2400" b="1" dirty="0" err="1">
                <a:solidFill>
                  <a:srgbClr val="C00000"/>
                </a:solidFill>
              </a:rPr>
              <a:t>Coronal</a:t>
            </a:r>
            <a:r>
              <a:rPr lang="it-IT" sz="2400" b="1" dirty="0">
                <a:solidFill>
                  <a:srgbClr val="C00000"/>
                </a:solidFill>
              </a:rPr>
              <a:t> </a:t>
            </a:r>
            <a:r>
              <a:rPr lang="it-IT" sz="2400" b="1" dirty="0" err="1">
                <a:solidFill>
                  <a:srgbClr val="C00000"/>
                </a:solidFill>
              </a:rPr>
              <a:t>Magnetism</a:t>
            </a:r>
            <a:r>
              <a:rPr lang="it-IT" sz="2400" b="1" dirty="0">
                <a:solidFill>
                  <a:srgbClr val="C00000"/>
                </a:solidFill>
              </a:rPr>
              <a:t> </a:t>
            </a:r>
            <a:r>
              <a:rPr lang="it-IT" sz="2400" b="1" dirty="0" err="1">
                <a:solidFill>
                  <a:srgbClr val="C00000"/>
                </a:solidFill>
              </a:rPr>
              <a:t>with</a:t>
            </a:r>
            <a:r>
              <a:rPr lang="it-IT" sz="2400" b="1" dirty="0">
                <a:solidFill>
                  <a:srgbClr val="C00000"/>
                </a:solidFill>
              </a:rPr>
              <a:t> </a:t>
            </a:r>
            <a:r>
              <a:rPr lang="it-IT" sz="2400" b="1" dirty="0" err="1">
                <a:solidFill>
                  <a:srgbClr val="C00000"/>
                </a:solidFill>
              </a:rPr>
              <a:t>Space</a:t>
            </a:r>
            <a:r>
              <a:rPr lang="it-IT" sz="2400" b="1" dirty="0">
                <a:solidFill>
                  <a:srgbClr val="C00000"/>
                </a:solidFill>
              </a:rPr>
              <a:t> EUV/UV/VIR </a:t>
            </a:r>
            <a:r>
              <a:rPr lang="it-IT" sz="2400" b="1" dirty="0" err="1">
                <a:solidFill>
                  <a:srgbClr val="C00000"/>
                </a:solidFill>
              </a:rPr>
              <a:t>Polarimetry</a:t>
            </a:r>
            <a:r>
              <a:rPr lang="it-IT" sz="2400" b="1" dirty="0">
                <a:solidFill>
                  <a:srgbClr val="C00000"/>
                </a:solidFill>
              </a:rPr>
              <a:t>  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9232" name="Rectangle 16"/>
          <p:cNvSpPr>
            <a:spLocks noChangeArrowheads="1"/>
          </p:cNvSpPr>
          <p:nvPr/>
        </p:nvSpPr>
        <p:spPr bwMode="auto">
          <a:xfrm>
            <a:off x="3268663" y="4262438"/>
            <a:ext cx="7399338" cy="190500"/>
          </a:xfrm>
          <a:prstGeom prst="rect">
            <a:avLst/>
          </a:prstGeom>
          <a:solidFill>
            <a:srgbClr val="CC0000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3352801" y="4419600"/>
            <a:ext cx="15144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en-US" sz="1600" b="1" dirty="0" err="1">
                <a:solidFill>
                  <a:srgbClr val="CC0000"/>
                </a:solidFill>
              </a:rPr>
              <a:t>Photospheric</a:t>
            </a:r>
            <a:r>
              <a:rPr lang="en-US" sz="1600" b="1" dirty="0">
                <a:solidFill>
                  <a:srgbClr val="CC0000"/>
                </a:solidFill>
              </a:rPr>
              <a:t> VIR lines </a:t>
            </a:r>
          </a:p>
        </p:txBody>
      </p:sp>
      <p:grpSp>
        <p:nvGrpSpPr>
          <p:cNvPr id="3" name="Gruppo 31"/>
          <p:cNvGrpSpPr/>
          <p:nvPr/>
        </p:nvGrpSpPr>
        <p:grpSpPr>
          <a:xfrm>
            <a:off x="1676400" y="3124200"/>
            <a:ext cx="8991600" cy="381000"/>
            <a:chOff x="152400" y="3124200"/>
            <a:chExt cx="8991600" cy="381000"/>
          </a:xfrm>
        </p:grpSpPr>
        <p:sp>
          <p:nvSpPr>
            <p:cNvPr id="9235" name="Rectangle 19"/>
            <p:cNvSpPr>
              <a:spLocks noChangeArrowheads="1"/>
            </p:cNvSpPr>
            <p:nvPr/>
          </p:nvSpPr>
          <p:spPr bwMode="auto">
            <a:xfrm>
              <a:off x="1717675" y="3262313"/>
              <a:ext cx="7426325" cy="166688"/>
            </a:xfrm>
            <a:prstGeom prst="rect">
              <a:avLst/>
            </a:prstGeom>
            <a:solidFill>
              <a:srgbClr val="339966">
                <a:alpha val="5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6" name="Text Box 20"/>
            <p:cNvSpPr txBox="1">
              <a:spLocks noChangeArrowheads="1"/>
            </p:cNvSpPr>
            <p:nvPr/>
          </p:nvSpPr>
          <p:spPr bwMode="auto">
            <a:xfrm>
              <a:off x="152400" y="3124200"/>
              <a:ext cx="1676400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1600" b="1" dirty="0">
                  <a:solidFill>
                    <a:srgbClr val="339966"/>
                  </a:solidFill>
                </a:rPr>
                <a:t>CIV         150 nm</a:t>
              </a:r>
            </a:p>
          </p:txBody>
        </p:sp>
      </p:grpSp>
      <p:grpSp>
        <p:nvGrpSpPr>
          <p:cNvPr id="4" name="Gruppo 30"/>
          <p:cNvGrpSpPr/>
          <p:nvPr/>
        </p:nvGrpSpPr>
        <p:grpSpPr>
          <a:xfrm>
            <a:off x="1676401" y="3429000"/>
            <a:ext cx="8991601" cy="533400"/>
            <a:chOff x="152400" y="3429000"/>
            <a:chExt cx="8991601" cy="533400"/>
          </a:xfrm>
        </p:grpSpPr>
        <p:sp>
          <p:nvSpPr>
            <p:cNvPr id="9239" name="Rectangle 23"/>
            <p:cNvSpPr>
              <a:spLocks noChangeArrowheads="1"/>
            </p:cNvSpPr>
            <p:nvPr/>
          </p:nvSpPr>
          <p:spPr bwMode="auto">
            <a:xfrm>
              <a:off x="1744663" y="3429000"/>
              <a:ext cx="7399338" cy="228600"/>
            </a:xfrm>
            <a:prstGeom prst="rect">
              <a:avLst/>
            </a:prstGeom>
            <a:solidFill>
              <a:srgbClr val="CCCC00">
                <a:alpha val="5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>
                <a:solidFill>
                  <a:srgbClr val="CCCC00"/>
                </a:solidFill>
              </a:endParaRPr>
            </a:p>
          </p:txBody>
        </p:sp>
        <p:sp>
          <p:nvSpPr>
            <p:cNvPr id="9240" name="Text Box 24"/>
            <p:cNvSpPr txBox="1">
              <a:spLocks noChangeArrowheads="1"/>
            </p:cNvSpPr>
            <p:nvPr/>
          </p:nvSpPr>
          <p:spPr bwMode="auto">
            <a:xfrm>
              <a:off x="152400" y="3429000"/>
              <a:ext cx="1514475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1600" b="1" dirty="0" err="1">
                  <a:solidFill>
                    <a:srgbClr val="CCCC00"/>
                  </a:solidFill>
                </a:rPr>
                <a:t>MgII</a:t>
              </a:r>
              <a:r>
                <a:rPr lang="en-US" sz="1600" b="1" dirty="0">
                  <a:solidFill>
                    <a:srgbClr val="CCCC00"/>
                  </a:solidFill>
                </a:rPr>
                <a:t> h &amp; k </a:t>
              </a:r>
            </a:p>
            <a:p>
              <a:r>
                <a:rPr lang="en-US" sz="1600" b="1" dirty="0">
                  <a:solidFill>
                    <a:srgbClr val="CCCC00"/>
                  </a:solidFill>
                </a:rPr>
                <a:t>280 nm </a:t>
              </a:r>
            </a:p>
          </p:txBody>
        </p:sp>
      </p:grpSp>
      <p:sp>
        <p:nvSpPr>
          <p:cNvPr id="9245" name="Rectangle 29"/>
          <p:cNvSpPr>
            <a:spLocks noChangeArrowheads="1"/>
          </p:cNvSpPr>
          <p:nvPr/>
        </p:nvSpPr>
        <p:spPr bwMode="auto">
          <a:xfrm>
            <a:off x="3276600" y="1219200"/>
            <a:ext cx="7391400" cy="1143000"/>
          </a:xfrm>
          <a:prstGeom prst="rect">
            <a:avLst/>
          </a:prstGeom>
          <a:solidFill>
            <a:srgbClr val="3366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46" name="Text Box 30"/>
          <p:cNvSpPr txBox="1">
            <a:spLocks noChangeArrowheads="1"/>
          </p:cNvSpPr>
          <p:nvPr/>
        </p:nvSpPr>
        <p:spPr bwMode="auto">
          <a:xfrm>
            <a:off x="1600200" y="1066800"/>
            <a:ext cx="18288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b="1">
                <a:solidFill>
                  <a:srgbClr val="3366FF"/>
                </a:solidFill>
              </a:rPr>
              <a:t>HI Lyman series, OVI 103.2 nm</a:t>
            </a:r>
          </a:p>
          <a:p>
            <a:r>
              <a:rPr lang="en-US" sz="1600" b="1">
                <a:solidFill>
                  <a:srgbClr val="3366FF"/>
                </a:solidFill>
              </a:rPr>
              <a:t>&amp; Fe IR lines </a:t>
            </a:r>
          </a:p>
        </p:txBody>
      </p:sp>
      <p:grpSp>
        <p:nvGrpSpPr>
          <p:cNvPr id="5" name="Gruppo 28"/>
          <p:cNvGrpSpPr/>
          <p:nvPr/>
        </p:nvGrpSpPr>
        <p:grpSpPr>
          <a:xfrm>
            <a:off x="1685925" y="3886200"/>
            <a:ext cx="8982076" cy="533400"/>
            <a:chOff x="161925" y="3886200"/>
            <a:chExt cx="8982076" cy="533400"/>
          </a:xfrm>
        </p:grpSpPr>
        <p:sp>
          <p:nvSpPr>
            <p:cNvPr id="27" name="Rectangle 23"/>
            <p:cNvSpPr>
              <a:spLocks noChangeArrowheads="1"/>
            </p:cNvSpPr>
            <p:nvPr/>
          </p:nvSpPr>
          <p:spPr bwMode="auto">
            <a:xfrm>
              <a:off x="1744663" y="3886200"/>
              <a:ext cx="7399338" cy="228600"/>
            </a:xfrm>
            <a:prstGeom prst="rect">
              <a:avLst/>
            </a:prstGeom>
            <a:solidFill>
              <a:srgbClr val="FF9900">
                <a:alpha val="5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Text Box 24"/>
            <p:cNvSpPr txBox="1">
              <a:spLocks noChangeArrowheads="1"/>
            </p:cNvSpPr>
            <p:nvPr/>
          </p:nvSpPr>
          <p:spPr bwMode="auto">
            <a:xfrm>
              <a:off x="161925" y="3886200"/>
              <a:ext cx="1743075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it-IT" sz="1600" b="1" dirty="0">
                  <a:solidFill>
                    <a:srgbClr val="FF9900"/>
                  </a:solidFill>
                </a:rPr>
                <a:t>HI </a:t>
              </a:r>
              <a:r>
                <a:rPr lang="it-IT" sz="1600" b="1" dirty="0" err="1">
                  <a:solidFill>
                    <a:srgbClr val="FF9900"/>
                  </a:solidFill>
                </a:rPr>
                <a:t>Ly-</a:t>
              </a:r>
              <a:r>
                <a:rPr lang="it-IT" sz="1600" b="1" dirty="0">
                  <a:solidFill>
                    <a:srgbClr val="FF9900"/>
                  </a:solidFill>
                  <a:sym typeface="Symbol"/>
                </a:rPr>
                <a:t> 122 </a:t>
              </a:r>
              <a:r>
                <a:rPr lang="it-IT" sz="1600" b="1" dirty="0" err="1">
                  <a:solidFill>
                    <a:srgbClr val="FF9900"/>
                  </a:solidFill>
                  <a:sym typeface="Symbol"/>
                </a:rPr>
                <a:t>nm</a:t>
              </a:r>
              <a:endParaRPr lang="en-US" sz="1600" b="1" dirty="0">
                <a:solidFill>
                  <a:srgbClr val="FF9900"/>
                </a:solidFill>
              </a:endParaRPr>
            </a:p>
          </p:txBody>
        </p:sp>
      </p:grpSp>
      <p:sp>
        <p:nvSpPr>
          <p:cNvPr id="33" name="Rectangle 29"/>
          <p:cNvSpPr>
            <a:spLocks noChangeArrowheads="1"/>
          </p:cNvSpPr>
          <p:nvPr/>
        </p:nvSpPr>
        <p:spPr bwMode="auto">
          <a:xfrm>
            <a:off x="3276600" y="914400"/>
            <a:ext cx="7391400" cy="304800"/>
          </a:xfrm>
          <a:prstGeom prst="rect">
            <a:avLst/>
          </a:prstGeom>
          <a:solidFill>
            <a:srgbClr val="3333FF">
              <a:alpha val="49804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8" name="Gruppo 37"/>
          <p:cNvGrpSpPr/>
          <p:nvPr/>
        </p:nvGrpSpPr>
        <p:grpSpPr>
          <a:xfrm>
            <a:off x="1524000" y="2724090"/>
            <a:ext cx="1676400" cy="1238310"/>
            <a:chOff x="0" y="2724090"/>
            <a:chExt cx="1676400" cy="1238310"/>
          </a:xfrm>
          <a:solidFill>
            <a:srgbClr val="00B050">
              <a:alpha val="10000"/>
            </a:srgbClr>
          </a:solidFill>
        </p:grpSpPr>
        <p:sp>
          <p:nvSpPr>
            <p:cNvPr id="29" name="CasellaDiTesto 28"/>
            <p:cNvSpPr txBox="1"/>
            <p:nvPr/>
          </p:nvSpPr>
          <p:spPr>
            <a:xfrm>
              <a:off x="0" y="2724090"/>
              <a:ext cx="766557" cy="40011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solidFill>
                    <a:schemeClr val="accent5">
                      <a:lumMod val="50000"/>
                    </a:schemeClr>
                  </a:solidFill>
                </a:rPr>
                <a:t>SUMI</a:t>
              </a:r>
              <a:endParaRPr lang="en-US" sz="20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30" name="Rettangolo 29"/>
            <p:cNvSpPr/>
            <p:nvPr/>
          </p:nvSpPr>
          <p:spPr bwMode="auto">
            <a:xfrm>
              <a:off x="0" y="3124200"/>
              <a:ext cx="1676400" cy="838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7" name="Gruppo 36"/>
          <p:cNvGrpSpPr/>
          <p:nvPr/>
        </p:nvGrpSpPr>
        <p:grpSpPr>
          <a:xfrm>
            <a:off x="1524000" y="3962400"/>
            <a:ext cx="1828800" cy="704910"/>
            <a:chOff x="0" y="3962400"/>
            <a:chExt cx="1828800" cy="704910"/>
          </a:xfrm>
        </p:grpSpPr>
        <p:sp>
          <p:nvSpPr>
            <p:cNvPr id="34" name="CasellaDiTesto 33"/>
            <p:cNvSpPr txBox="1"/>
            <p:nvPr/>
          </p:nvSpPr>
          <p:spPr>
            <a:xfrm>
              <a:off x="0" y="4267200"/>
              <a:ext cx="1219200" cy="400110"/>
            </a:xfrm>
            <a:prstGeom prst="rect">
              <a:avLst/>
            </a:prstGeom>
            <a:solidFill>
              <a:srgbClr val="FF0000">
                <a:alpha val="10000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lang="it-IT" sz="2000" b="1" dirty="0">
                  <a:solidFill>
                    <a:srgbClr val="FFC000"/>
                  </a:solidFill>
                </a:rPr>
                <a:t>  CLASP</a:t>
              </a:r>
              <a:endParaRPr lang="en-US" sz="2000" b="1" dirty="0">
                <a:solidFill>
                  <a:srgbClr val="FFC000"/>
                </a:solidFill>
              </a:endParaRPr>
            </a:p>
          </p:txBody>
        </p:sp>
        <p:sp>
          <p:nvSpPr>
            <p:cNvPr id="35" name="Rettangolo 34"/>
            <p:cNvSpPr/>
            <p:nvPr/>
          </p:nvSpPr>
          <p:spPr bwMode="auto">
            <a:xfrm>
              <a:off x="0" y="3962400"/>
              <a:ext cx="1828800" cy="304800"/>
            </a:xfrm>
            <a:prstGeom prst="rect">
              <a:avLst/>
            </a:prstGeom>
            <a:solidFill>
              <a:srgbClr val="FF0000">
                <a:alpha val="1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9" name="Gruppo 38"/>
          <p:cNvGrpSpPr/>
          <p:nvPr/>
        </p:nvGrpSpPr>
        <p:grpSpPr>
          <a:xfrm>
            <a:off x="1524000" y="609600"/>
            <a:ext cx="1676400" cy="1238310"/>
            <a:chOff x="0" y="2724090"/>
            <a:chExt cx="1676400" cy="1238310"/>
          </a:xfrm>
          <a:solidFill>
            <a:srgbClr val="0070C0">
              <a:alpha val="10000"/>
            </a:srgbClr>
          </a:solidFill>
        </p:grpSpPr>
        <p:sp>
          <p:nvSpPr>
            <p:cNvPr id="40" name="CasellaDiTesto 39"/>
            <p:cNvSpPr txBox="1"/>
            <p:nvPr/>
          </p:nvSpPr>
          <p:spPr>
            <a:xfrm>
              <a:off x="0" y="2724090"/>
              <a:ext cx="986167" cy="40011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it-IT" sz="2000" b="1" dirty="0" err="1"/>
                <a:t>SolmeX</a:t>
              </a:r>
              <a:endParaRPr lang="en-US" sz="2000" b="1" dirty="0"/>
            </a:p>
          </p:txBody>
        </p:sp>
        <p:sp>
          <p:nvSpPr>
            <p:cNvPr id="41" name="Rettangolo 40"/>
            <p:cNvSpPr/>
            <p:nvPr/>
          </p:nvSpPr>
          <p:spPr bwMode="auto">
            <a:xfrm>
              <a:off x="0" y="3124200"/>
              <a:ext cx="1676400" cy="838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969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92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362200" y="0"/>
            <a:ext cx="7462838" cy="469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335" y="1790263"/>
            <a:ext cx="10530567" cy="496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77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371" y="90311"/>
            <a:ext cx="10556568" cy="654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57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3525" y="4107488"/>
            <a:ext cx="10157531" cy="18869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3590" y="913244"/>
            <a:ext cx="10083555" cy="319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90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4311" y="4596"/>
            <a:ext cx="8873067" cy="691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14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077" y="-29220"/>
            <a:ext cx="10809708" cy="688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93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331" y="105508"/>
            <a:ext cx="11676294" cy="660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88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969</TotalTime>
  <Words>774</Words>
  <Application>Microsoft Office PowerPoint</Application>
  <PresentationFormat>Widescreen</PresentationFormat>
  <Paragraphs>96</Paragraphs>
  <Slides>32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Arial</vt:lpstr>
      <vt:lpstr>Calibri</vt:lpstr>
      <vt:lpstr>Calibri Light</vt:lpstr>
      <vt:lpstr>Geneva</vt:lpstr>
      <vt:lpstr>Symbol</vt:lpstr>
      <vt:lpstr>Times New Roman</vt:lpstr>
      <vt:lpstr>TimesNewRoman</vt:lpstr>
      <vt:lpstr>TimesNewRoman,Italic</vt:lpstr>
      <vt:lpstr>Office Theme</vt:lpstr>
      <vt:lpstr>The Sun</vt:lpstr>
      <vt:lpstr>The Solar Dynamo:  Powering the Sun’s magnetic field</vt:lpstr>
      <vt:lpstr>The Solar Magnetic Field:  Powering the Sun’s atmosphere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Solar Filter-Magnetograph</vt:lpstr>
      <vt:lpstr>Solar Spectro-Polarimeter</vt:lpstr>
      <vt:lpstr>PowerPoint Presentation</vt:lpstr>
      <vt:lpstr>Hanle Effect (tutorial)</vt:lpstr>
      <vt:lpstr>Hanle effect in photospheric lines</vt:lpstr>
      <vt:lpstr>Hanle effect in chromospheric  HI Lyman- line</vt:lpstr>
      <vt:lpstr>CLASP sounding-rocket: measuring the Hanle effect in HI Lyman- </vt:lpstr>
      <vt:lpstr>PowerPoint Presentation</vt:lpstr>
      <vt:lpstr>Hanle Effect (tutorial)</vt:lpstr>
      <vt:lpstr>PowerPoint Presentation</vt:lpstr>
      <vt:lpstr>PowerPoint Presentation</vt:lpstr>
      <vt:lpstr>Resonance-scattering Polarization</vt:lpstr>
      <vt:lpstr>PowerPoint Presentation</vt:lpstr>
      <vt:lpstr>PowerPoint Presentation</vt:lpstr>
      <vt:lpstr>SUMER Measurement of Hanle and ASD effects?</vt:lpstr>
      <vt:lpstr>SolmeX – COMPASS  (ESA M-mission)</vt:lpstr>
      <vt:lpstr>Coronal UV Spectro-Polarimeter (CUPS)</vt:lpstr>
      <vt:lpstr>PowerPoint Presentation</vt:lpstr>
      <vt:lpstr>Beta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Sun</dc:title>
  <dc:creator>Silvano Fineschi</dc:creator>
  <cp:lastModifiedBy>Silvano Fineschi</cp:lastModifiedBy>
  <cp:revision>51</cp:revision>
  <dcterms:created xsi:type="dcterms:W3CDTF">2013-06-05T04:53:09Z</dcterms:created>
  <dcterms:modified xsi:type="dcterms:W3CDTF">2013-06-20T16:12:59Z</dcterms:modified>
</cp:coreProperties>
</file>